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2"/>
  </p:notesMasterIdLst>
  <p:sldIdLst>
    <p:sldId id="257" r:id="rId2"/>
    <p:sldId id="279" r:id="rId3"/>
    <p:sldId id="342" r:id="rId4"/>
    <p:sldId id="305" r:id="rId5"/>
    <p:sldId id="256" r:id="rId6"/>
    <p:sldId id="259" r:id="rId7"/>
    <p:sldId id="306" r:id="rId8"/>
    <p:sldId id="280" r:id="rId9"/>
    <p:sldId id="260" r:id="rId10"/>
    <p:sldId id="350" r:id="rId11"/>
    <p:sldId id="324" r:id="rId12"/>
    <p:sldId id="339" r:id="rId13"/>
    <p:sldId id="261" r:id="rId14"/>
    <p:sldId id="351" r:id="rId15"/>
    <p:sldId id="352" r:id="rId16"/>
    <p:sldId id="325" r:id="rId17"/>
    <p:sldId id="285" r:id="rId18"/>
    <p:sldId id="307" r:id="rId19"/>
    <p:sldId id="331" r:id="rId20"/>
    <p:sldId id="328" r:id="rId21"/>
    <p:sldId id="333" r:id="rId22"/>
    <p:sldId id="338" r:id="rId23"/>
    <p:sldId id="345" r:id="rId24"/>
    <p:sldId id="346" r:id="rId25"/>
    <p:sldId id="334" r:id="rId26"/>
    <p:sldId id="358" r:id="rId27"/>
    <p:sldId id="262" r:id="rId28"/>
    <p:sldId id="263" r:id="rId29"/>
    <p:sldId id="359" r:id="rId30"/>
    <p:sldId id="311" r:id="rId31"/>
    <p:sldId id="335" r:id="rId32"/>
    <p:sldId id="353" r:id="rId33"/>
    <p:sldId id="354" r:id="rId34"/>
    <p:sldId id="355" r:id="rId35"/>
    <p:sldId id="356" r:id="rId36"/>
    <p:sldId id="357" r:id="rId37"/>
    <p:sldId id="360" r:id="rId38"/>
    <p:sldId id="319" r:id="rId39"/>
    <p:sldId id="320" r:id="rId40"/>
    <p:sldId id="322" r:id="rId41"/>
    <p:sldId id="321" r:id="rId42"/>
    <p:sldId id="265" r:id="rId43"/>
    <p:sldId id="266" r:id="rId44"/>
    <p:sldId id="267" r:id="rId45"/>
    <p:sldId id="270" r:id="rId46"/>
    <p:sldId id="313" r:id="rId47"/>
    <p:sldId id="272" r:id="rId48"/>
    <p:sldId id="317" r:id="rId49"/>
    <p:sldId id="316" r:id="rId50"/>
    <p:sldId id="361" r:id="rId51"/>
    <p:sldId id="362" r:id="rId52"/>
    <p:sldId id="363" r:id="rId53"/>
    <p:sldId id="302" r:id="rId54"/>
    <p:sldId id="271" r:id="rId55"/>
    <p:sldId id="340" r:id="rId56"/>
    <p:sldId id="348" r:id="rId57"/>
    <p:sldId id="349" r:id="rId58"/>
    <p:sldId id="347" r:id="rId59"/>
    <p:sldId id="364" r:id="rId60"/>
    <p:sldId id="278" r:id="rId61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4EAA9500-ED79-46FF-B675-7F2861C578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6620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AA9500-ED79-46FF-B675-7F2861C578E2}" type="slidenum">
              <a:rPr lang="en-AU" smtClean="0"/>
              <a:pPr>
                <a:defRPr/>
              </a:pPr>
              <a:t>47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43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184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noProof="0"/>
              <a:t>Click to edit Master title style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AU" noProof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F1A6-B24A-4FEE-A239-0E60C00919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003073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E092-FFFB-45C7-9B50-E32EAA7024F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30321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2A8DF-6DC3-469E-B6FF-19C30FA919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39757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0E7DB-E317-4EAE-ADA7-0B1F3C4BD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28961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327F4-8368-4EDA-90DA-3E1AD7233A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30471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87ACA-6DEC-4699-B5FD-7BEAB48C50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29816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2B1A-D0C1-4554-B1A4-0FDBB4C4AB5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46003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0B9AD-84EE-4355-B1C3-68F0BBA1F4D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614989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2770-78BB-4213-BFA3-07088C9FB0D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981633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1E7C-730F-4756-95E4-B9E3FD0327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6958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430E1-CEC0-4A75-9480-A428F67077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954328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741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1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174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D1FE541-6715-464B-83C4-1BFDF46386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pPr algn="ctr" eaLnBrk="1" hangingPunct="1">
              <a:defRPr/>
            </a:pP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A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Year 9</a:t>
            </a:r>
            <a:br>
              <a:rPr lang="en-A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A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2020</a:t>
            </a:r>
            <a: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 Patrick’s College</a:t>
            </a: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A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076" name="Picture 4" descr="College C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24175"/>
            <a:ext cx="22875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English studies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25" y="1682750"/>
            <a:ext cx="7848550" cy="5013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Subject to further development in your level of literacy and your literacy testing results, you may be able move between one ability-based class and another.</a:t>
            </a:r>
          </a:p>
          <a:p>
            <a:pPr eaLnBrk="1" hangingPunct="1">
              <a:defRPr/>
            </a:pPr>
            <a:r>
              <a:rPr lang="en-US" sz="4000" dirty="0"/>
              <a:t>Letter to be sent to your parents as to which English study your teachers have identified for you. </a:t>
            </a:r>
          </a:p>
          <a:p>
            <a:pPr eaLnBrk="1" hangingPunct="1">
              <a:defRPr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0582278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543800" cy="1431925"/>
          </a:xfrm>
        </p:spPr>
        <p:txBody>
          <a:bodyPr anchor="t"/>
          <a:lstStyle/>
          <a:p>
            <a:pPr eaLnBrk="1" hangingPunct="1">
              <a:defRPr/>
            </a:pPr>
            <a:r>
              <a:rPr lang="en-AU" dirty="0"/>
              <a:t>English pathways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25A616-8452-49B3-AFEA-7AF31BA35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48" y="1052736"/>
            <a:ext cx="7351352" cy="580526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C84DC1-E564-40AC-8646-91F45A844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71" y="0"/>
            <a:ext cx="86844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02709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Mathematics studies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80645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Study one of three class groupings – </a:t>
            </a:r>
            <a:r>
              <a:rPr lang="en-US" sz="4000" b="1" dirty="0"/>
              <a:t>Foundation, Pre-General Pre-Methods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Which will depend on your level of numeracy (based on your internal and external Year 7 and Year 8 numeracy testing results)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Mathematics studies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36725"/>
            <a:ext cx="8064500" cy="5472112"/>
          </a:xfrm>
        </p:spPr>
        <p:txBody>
          <a:bodyPr/>
          <a:lstStyle/>
          <a:p>
            <a:pPr lvl="0" eaLnBrk="1" hangingPunct="1">
              <a:buClr>
                <a:srgbClr val="FFFFCC"/>
              </a:buClr>
              <a:defRPr/>
            </a:pPr>
            <a:r>
              <a:rPr lang="en-US" sz="4000" dirty="0">
                <a:solidFill>
                  <a:srgbClr val="FFFFFF"/>
                </a:solidFill>
              </a:rPr>
              <a:t>Subject to further development in your level of numeracy and your testing results, you may be able move between one ability-based class and another.</a:t>
            </a:r>
          </a:p>
          <a:p>
            <a:pPr lvl="0" eaLnBrk="1" hangingPunct="1">
              <a:buClr>
                <a:srgbClr val="FFFFCC"/>
              </a:buClr>
              <a:defRPr/>
            </a:pPr>
            <a:r>
              <a:rPr lang="en-US" sz="4000" dirty="0">
                <a:solidFill>
                  <a:srgbClr val="FFFFFF"/>
                </a:solidFill>
              </a:rPr>
              <a:t>Letter to be sent to your parents as to which Maths study your teachers have identified for you.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755692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Mathematics pathways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B651F1A-6F64-46A8-9738-ECCFE747B1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7501" y="1981200"/>
            <a:ext cx="594239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83595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D4648A-B520-4BFD-A6AA-119A015A6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129"/>
            <a:ext cx="9144000" cy="6331742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Science and Humanities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1736725"/>
            <a:ext cx="775335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/>
              <a:t>Common courses done by all Year 9 students</a:t>
            </a:r>
          </a:p>
          <a:p>
            <a:pPr eaLnBrk="1" hangingPunct="1">
              <a:defRPr/>
            </a:pPr>
            <a:r>
              <a:rPr lang="en-AU" sz="4000" dirty="0"/>
              <a:t>Both are compulsory for all students at St Patrick’s College through to Year 10</a:t>
            </a:r>
          </a:p>
          <a:p>
            <a:pPr eaLnBrk="1" hangingPunct="1">
              <a:defRPr/>
            </a:pPr>
            <a:r>
              <a:rPr lang="en-AU" sz="4000" dirty="0"/>
              <a:t>Both </a:t>
            </a:r>
            <a:r>
              <a:rPr lang="en-US" sz="4000" dirty="0"/>
              <a:t>include an introduction to the Senior School studies </a:t>
            </a: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Physical Education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Based on SEPEP - Sport Education in Physical Education Programme</a:t>
            </a:r>
          </a:p>
          <a:p>
            <a:pPr eaLnBrk="1" hangingPunct="1">
              <a:defRPr/>
            </a:pPr>
            <a:r>
              <a:rPr lang="en-US" sz="3600" dirty="0">
                <a:effectLst/>
              </a:rPr>
              <a:t>Requires you to not only to be physically active but also to be part of the administration, coaching, officiating and publicity aspects the competitions</a:t>
            </a:r>
            <a:endParaRPr lang="en-AU" sz="3600" dirty="0">
              <a:effectLst/>
            </a:endParaRPr>
          </a:p>
          <a:p>
            <a:pPr eaLnBrk="1" hangingPunct="1">
              <a:defRPr/>
            </a:pPr>
            <a:endParaRPr lang="en-AU" sz="3600" dirty="0">
              <a:effectLst/>
            </a:endParaRPr>
          </a:p>
          <a:p>
            <a:pPr eaLnBrk="1" hangingPunct="1">
              <a:defRPr/>
            </a:pPr>
            <a:endParaRPr lang="en-AU" sz="3600" dirty="0">
              <a:effectLst/>
            </a:endParaRPr>
          </a:p>
          <a:p>
            <a:pPr eaLnBrk="1" hangingPunct="1">
              <a:defRPr/>
            </a:pPr>
            <a:endParaRPr lang="en-AU" sz="36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Physical Education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53672" cy="447213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SEPEP programmes will run in the following sports: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600" dirty="0">
                <a:effectLst/>
              </a:rPr>
              <a:t>Term 1 -	European Handball</a:t>
            </a:r>
          </a:p>
          <a:p>
            <a:pPr marL="0" indent="0" eaLnBrk="1" hangingPunct="1">
              <a:buNone/>
              <a:defRPr/>
            </a:pPr>
            <a:r>
              <a:rPr lang="en-US" sz="3600" dirty="0">
                <a:effectLst/>
              </a:rPr>
              <a:t>Term 2 -	Basketball</a:t>
            </a:r>
          </a:p>
          <a:p>
            <a:pPr marL="0" indent="0" eaLnBrk="1" hangingPunct="1">
              <a:buNone/>
              <a:defRPr/>
            </a:pPr>
            <a:r>
              <a:rPr lang="en-US" sz="3600" dirty="0">
                <a:effectLst/>
              </a:rPr>
              <a:t>Term 3 -	International Rules Football and Touch Rugby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600" dirty="0">
                <a:effectLst/>
              </a:rPr>
              <a:t>Term 4 -	Fitness and </a:t>
            </a:r>
            <a:r>
              <a:rPr lang="en-US" sz="3600" dirty="0" err="1">
                <a:effectLst/>
              </a:rPr>
              <a:t>Softcrosse</a:t>
            </a:r>
            <a:endParaRPr lang="en-US" sz="3600" dirty="0">
              <a:effectLst/>
            </a:endParaRPr>
          </a:p>
          <a:p>
            <a:pPr eaLnBrk="1" hangingPunct="1">
              <a:defRPr/>
            </a:pPr>
            <a:endParaRPr lang="en-AU" sz="3600" dirty="0">
              <a:effectLst/>
            </a:endParaRPr>
          </a:p>
          <a:p>
            <a:pPr eaLnBrk="1" hangingPunct="1">
              <a:defRPr/>
            </a:pPr>
            <a:endParaRPr lang="en-AU" sz="3600" dirty="0">
              <a:effectLst/>
            </a:endParaRPr>
          </a:p>
          <a:p>
            <a:pPr eaLnBrk="1" hangingPunct="1">
              <a:defRPr/>
            </a:pPr>
            <a:endParaRPr lang="en-AU" sz="3600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7384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What you should have…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16832"/>
            <a:ext cx="8137525" cy="461645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/>
              <a:t>2020 Year 9 Information Booklet</a:t>
            </a:r>
          </a:p>
          <a:p>
            <a:pPr eaLnBrk="1" hangingPunct="1">
              <a:defRPr/>
            </a:pPr>
            <a:r>
              <a:rPr lang="en-AU" sz="4000" dirty="0"/>
              <a:t>2020 Year 9 Subject Selection Guide</a:t>
            </a:r>
          </a:p>
          <a:p>
            <a:pPr eaLnBrk="1" hangingPunct="1">
              <a:defRPr/>
            </a:pPr>
            <a:r>
              <a:rPr lang="en-AU" sz="4000" dirty="0"/>
              <a:t>Parents will be emailed both</a:t>
            </a:r>
          </a:p>
          <a:p>
            <a:pPr eaLnBrk="1" hangingPunct="1">
              <a:defRPr/>
            </a:pPr>
            <a:r>
              <a:rPr lang="en-AU" sz="4000" dirty="0"/>
              <a:t>Put your name and Year 8 Pastoral Group on each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Literacy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600" dirty="0">
                <a:effectLst/>
              </a:rPr>
              <a:t>Opportunity to study </a:t>
            </a:r>
            <a:r>
              <a:rPr lang="en-US" altLang="en-US" sz="3600" b="1" u="sng" dirty="0">
                <a:effectLst/>
              </a:rPr>
              <a:t>one</a:t>
            </a:r>
            <a:r>
              <a:rPr lang="en-US" altLang="en-US" sz="3600" dirty="0">
                <a:effectLst/>
              </a:rPr>
              <a:t> of:</a:t>
            </a:r>
          </a:p>
          <a:p>
            <a:r>
              <a:rPr lang="en-US" altLang="en-US" sz="3600" dirty="0">
                <a:effectLst/>
              </a:rPr>
              <a:t>Japanese (VET Cert II in Applied Languages)</a:t>
            </a:r>
          </a:p>
          <a:p>
            <a:r>
              <a:rPr lang="en-US" altLang="en-US" sz="3600" dirty="0">
                <a:effectLst/>
              </a:rPr>
              <a:t>Literacy Support or, </a:t>
            </a:r>
          </a:p>
          <a:p>
            <a:r>
              <a:rPr lang="en-US" altLang="en-US" sz="3600" dirty="0">
                <a:effectLst/>
              </a:rPr>
              <a:t>Literacy Development </a:t>
            </a:r>
          </a:p>
          <a:p>
            <a:r>
              <a:rPr lang="en-US" altLang="en-US" sz="3600" dirty="0">
                <a:effectLst/>
              </a:rPr>
              <a:t>8 periods per fortnight</a:t>
            </a:r>
          </a:p>
        </p:txBody>
      </p:sp>
    </p:spTree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Option 1: Japanese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8775"/>
            <a:ext cx="7753672" cy="41148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Students wanting to continue their study of Japanese will do by studying VET Certificate II in Applied Languages (Japanese)</a:t>
            </a:r>
          </a:p>
          <a:p>
            <a:pPr>
              <a:defRPr/>
            </a:pPr>
            <a:r>
              <a:rPr lang="en-US" sz="4000" dirty="0"/>
              <a:t>Year 9 is the first year of this two-year certificate</a:t>
            </a:r>
          </a:p>
          <a:p>
            <a:pPr>
              <a:defRPr/>
            </a:pPr>
            <a:r>
              <a:rPr lang="en-US" sz="4000" dirty="0"/>
              <a:t>The program is year-long.</a:t>
            </a:r>
          </a:p>
          <a:p>
            <a:pPr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Option 1: Japanese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3265"/>
            <a:ext cx="7897688" cy="41148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The course </a:t>
            </a:r>
            <a:r>
              <a:rPr lang="en-US" sz="4000" dirty="0" err="1"/>
              <a:t>emphasises</a:t>
            </a:r>
            <a:r>
              <a:rPr lang="en-US" sz="4000" dirty="0"/>
              <a:t> the use of real, meaningful language to complete activities such as describing familiar people and places and providing information about familiar topics.</a:t>
            </a:r>
          </a:p>
          <a:p>
            <a:pPr>
              <a:defRPr/>
            </a:pPr>
            <a:r>
              <a:rPr lang="en-US" sz="4000" dirty="0"/>
              <a:t>It uses competency based assessment </a:t>
            </a: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97688" cy="1431925"/>
          </a:xfrm>
        </p:spPr>
        <p:txBody>
          <a:bodyPr/>
          <a:lstStyle/>
          <a:p>
            <a:pPr>
              <a:defRPr/>
            </a:pPr>
            <a:r>
              <a:rPr lang="en-AU" dirty="0"/>
              <a:t>Option 2: Literacy Support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3265"/>
            <a:ext cx="7897688" cy="41148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Targeted intervention program to support boys who will benefit from the teaching of explicit literacy skills to support their studies in a range of Year 9 subject areas (and, in particular, the study of English).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964246055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3265"/>
            <a:ext cx="7897688" cy="41148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Students are usually invited to join the Literacy Support program, however, in some circumstances students who have not completed the Years 7 and/or 8 Linguistics programs have joined the group after consultation </a:t>
            </a:r>
            <a:endParaRPr lang="en-AU" sz="4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A8C786-0499-44A7-98E6-33B232DFE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897688" cy="1431925"/>
          </a:xfrm>
        </p:spPr>
        <p:txBody>
          <a:bodyPr/>
          <a:lstStyle/>
          <a:p>
            <a:pPr>
              <a:defRPr/>
            </a:pPr>
            <a:r>
              <a:rPr lang="en-AU" dirty="0"/>
              <a:t>Option 2: Literacy Support </a:t>
            </a:r>
          </a:p>
        </p:txBody>
      </p:sp>
    </p:spTree>
    <p:extLst>
      <p:ext uri="{BB962C8B-B14F-4D97-AF65-F5344CB8AC3E}">
        <p14:creationId xmlns:p14="http://schemas.microsoft.com/office/powerpoint/2010/main" val="1577396559"/>
      </p:ext>
    </p:extLst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56984" cy="1431925"/>
          </a:xfrm>
        </p:spPr>
        <p:txBody>
          <a:bodyPr/>
          <a:lstStyle/>
          <a:p>
            <a:pPr>
              <a:defRPr/>
            </a:pPr>
            <a:r>
              <a:rPr lang="en-AU" dirty="0"/>
              <a:t>Option 3: </a:t>
            </a:r>
            <a:r>
              <a:rPr lang="en-AU" sz="4000" dirty="0"/>
              <a:t>Literacy Development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579" y="2132856"/>
            <a:ext cx="7897813" cy="41148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/>
              </a:rPr>
              <a:t>Opportunity to extend knowledge and experience of a range of literacy genres that can be applied in other subject areas.</a:t>
            </a:r>
          </a:p>
          <a:p>
            <a:pPr marL="0" indent="0">
              <a:buNone/>
              <a:defRPr/>
            </a:pPr>
            <a:endParaRPr lang="en-US" sz="3600" dirty="0">
              <a:effectLst/>
            </a:endParaRPr>
          </a:p>
        </p:txBody>
      </p:sp>
    </p:spTree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09" y="1700808"/>
            <a:ext cx="7992888" cy="411480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AU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 select from the following in 2020:</a:t>
            </a:r>
            <a:endParaRPr lang="en-AU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Art, Design and Architecture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Coding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and Media   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Literature and English Language</a:t>
            </a:r>
            <a:endParaRPr lang="en-AU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Mathematical Problem-Solving</a:t>
            </a:r>
            <a:endParaRPr lang="en-AU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Philosophy </a:t>
            </a:r>
            <a:endParaRPr lang="en-AU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kern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Scientific Investigation and Thinking</a:t>
            </a:r>
            <a:endParaRPr lang="en-AU" sz="2400" kern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07830" cy="1431925"/>
          </a:xfrm>
        </p:spPr>
        <p:txBody>
          <a:bodyPr anchor="t"/>
          <a:lstStyle/>
          <a:p>
            <a:pPr>
              <a:defRPr/>
            </a:pPr>
            <a:r>
              <a:rPr lang="en-AU" dirty="0"/>
              <a:t>Option 3: </a:t>
            </a:r>
            <a:r>
              <a:rPr lang="en-AU" sz="4000" dirty="0"/>
              <a:t>Literacy Development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5790354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Electives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/>
              <a:t>Refer to pages 21-35</a:t>
            </a:r>
          </a:p>
          <a:p>
            <a:pPr eaLnBrk="1" hangingPunct="1">
              <a:defRPr/>
            </a:pPr>
            <a:r>
              <a:rPr lang="en-AU" sz="4000" dirty="0"/>
              <a:t>Each elective subject is allocated eight periods per fortnight</a:t>
            </a:r>
          </a:p>
          <a:p>
            <a:pPr eaLnBrk="1" hangingPunct="1">
              <a:defRPr/>
            </a:pPr>
            <a:r>
              <a:rPr lang="en-A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elective is a semester-length subject which is repeated in Semester Two </a:t>
            </a:r>
          </a:p>
          <a:p>
            <a:pPr eaLnBrk="1" hangingPunct="1"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Electives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73238"/>
            <a:ext cx="7826375" cy="489585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only study an elective </a:t>
            </a:r>
            <a:r>
              <a:rPr lang="en-A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r>
              <a:rPr lang="en-A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year</a:t>
            </a:r>
          </a:p>
          <a:p>
            <a:pPr eaLnBrk="1" hangingPunct="1">
              <a:defRPr/>
            </a:pPr>
            <a:r>
              <a:rPr lang="en-A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aim to select electives from two of the disciplines</a:t>
            </a:r>
          </a:p>
          <a:p>
            <a:pPr eaLnBrk="1" hangingPunct="1">
              <a:defRPr/>
            </a:pPr>
            <a:r>
              <a:rPr lang="en-A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electives listed will run.</a:t>
            </a:r>
          </a:p>
          <a:p>
            <a:pPr eaLnBrk="1" hangingPunct="1">
              <a:defRPr/>
            </a:pPr>
            <a:endParaRPr lang="en-A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Other aspects of Year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000" dirty="0"/>
              <a:t>Mr Busscher</a:t>
            </a:r>
          </a:p>
          <a:p>
            <a:pPr marL="0" indent="0">
              <a:buNone/>
            </a:pPr>
            <a:r>
              <a:rPr lang="en-AU" sz="4000" dirty="0"/>
              <a:t>Director of the Middle School</a:t>
            </a:r>
          </a:p>
        </p:txBody>
      </p:sp>
    </p:spTree>
    <p:extLst>
      <p:ext uri="{BB962C8B-B14F-4D97-AF65-F5344CB8AC3E}">
        <p14:creationId xmlns:p14="http://schemas.microsoft.com/office/powerpoint/2010/main" val="3175134123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43200"/>
            <a:ext cx="8496944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What questions would you </a:t>
            </a:r>
          </a:p>
          <a:p>
            <a:pPr marL="0" indent="0" algn="ctr">
              <a:buNone/>
            </a:pPr>
            <a:r>
              <a:rPr lang="en-US" sz="4800" b="1" dirty="0"/>
              <a:t>like answered today?</a:t>
            </a:r>
          </a:p>
          <a:p>
            <a:pPr algn="ctr"/>
            <a:endParaRPr lang="en-AU" sz="4800" b="1" dirty="0"/>
          </a:p>
        </p:txBody>
      </p:sp>
    </p:spTree>
    <p:extLst>
      <p:ext uri="{BB962C8B-B14F-4D97-AF65-F5344CB8AC3E}">
        <p14:creationId xmlns:p14="http://schemas.microsoft.com/office/powerpoint/2010/main" val="3017244618"/>
      </p:ext>
    </p:extLst>
  </p:cSld>
  <p:clrMapOvr>
    <a:masterClrMapping/>
  </p:clrMapOvr>
  <p:transition spd="slow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The Rite Journey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i="1" dirty="0">
                <a:effectLst/>
              </a:rPr>
              <a:t>The Rite Journey </a:t>
            </a:r>
            <a:r>
              <a:rPr lang="en-US" sz="4000" dirty="0">
                <a:effectLst/>
              </a:rPr>
              <a:t>is a year-long pastoral care programme </a:t>
            </a:r>
          </a:p>
          <a:p>
            <a:pPr eaLnBrk="1" hangingPunct="1">
              <a:defRPr/>
            </a:pPr>
            <a:r>
              <a:rPr lang="en-US" sz="4000" i="1" dirty="0">
                <a:effectLst/>
              </a:rPr>
              <a:t>The Rite Journey</a:t>
            </a:r>
            <a:r>
              <a:rPr lang="en-US" sz="4000" dirty="0">
                <a:effectLst/>
              </a:rPr>
              <a:t> is designed to support the development of young adults as self-aware, vital, responsible, respectful and resilient</a:t>
            </a:r>
            <a:r>
              <a:rPr lang="en-US" sz="4000" i="1" dirty="0">
                <a:effectLst/>
              </a:rPr>
              <a:t>  </a:t>
            </a:r>
          </a:p>
          <a:p>
            <a:pPr eaLnBrk="1" hangingPunct="1"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The Rite Journey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/>
              </a:rPr>
              <a:t>Focus on raising each student’s consciousness about transitioning from boy to young adult and having conversations about what really matters.</a:t>
            </a:r>
          </a:p>
          <a:p>
            <a:pPr eaLnBrk="1" hangingPunct="1"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Community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Community service is when you work to the benefit of your community rather than yourself. </a:t>
            </a:r>
          </a:p>
          <a:p>
            <a:r>
              <a:rPr lang="en-US" sz="3600" dirty="0"/>
              <a:t>In our modern world, we need to consider community service not only as a local opportunity but, one that has the potential to recognise and meet global needs.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428346482"/>
      </p:ext>
    </p:extLst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Community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198" y="1628800"/>
            <a:ext cx="754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Community service benefits:</a:t>
            </a:r>
          </a:p>
          <a:p>
            <a:r>
              <a:rPr lang="en-US" sz="3600" dirty="0"/>
              <a:t>Your personal development</a:t>
            </a:r>
          </a:p>
          <a:p>
            <a:r>
              <a:rPr lang="en-US" sz="3600" dirty="0"/>
              <a:t>Your awareness of social justice issues</a:t>
            </a:r>
          </a:p>
          <a:p>
            <a:r>
              <a:rPr lang="en-US" sz="3600" dirty="0"/>
              <a:t>The community</a:t>
            </a:r>
          </a:p>
          <a:p>
            <a:r>
              <a:rPr lang="en-US" sz="3600" dirty="0"/>
              <a:t>You future career/professional interests</a:t>
            </a:r>
          </a:p>
          <a:p>
            <a:r>
              <a:rPr lang="en-US" sz="3600" dirty="0"/>
              <a:t>St Patrick’s College</a:t>
            </a:r>
          </a:p>
        </p:txBody>
      </p:sp>
    </p:spTree>
    <p:extLst>
      <p:ext uri="{BB962C8B-B14F-4D97-AF65-F5344CB8AC3E}">
        <p14:creationId xmlns:p14="http://schemas.microsoft.com/office/powerpoint/2010/main" val="379607418"/>
      </p:ext>
    </p:extLst>
  </p:cSld>
  <p:clrMapOvr>
    <a:masterClrMapping/>
  </p:clrMapOvr>
  <p:transition spd="slow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8424936" cy="4114800"/>
          </a:xfrm>
        </p:spPr>
        <p:txBody>
          <a:bodyPr/>
          <a:lstStyle/>
          <a:p>
            <a:r>
              <a:rPr lang="en-US" sz="3600" dirty="0"/>
              <a:t>Vast range of choices offered</a:t>
            </a:r>
          </a:p>
          <a:p>
            <a:r>
              <a:rPr lang="en-US" sz="3600" dirty="0">
                <a:effectLst/>
              </a:rPr>
              <a:t>Your Community Service placement will last for the entire Semester One and then change in Semester Two, just like the Year 9 Electives. If it is possible, I suggest two significantly different experiences be undertaken, as this will provide a greater breadth of experiences for you.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449269"/>
      </p:ext>
    </p:extLst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34" y="1703391"/>
            <a:ext cx="8415131" cy="4114800"/>
          </a:xfrm>
        </p:spPr>
        <p:txBody>
          <a:bodyPr/>
          <a:lstStyle/>
          <a:p>
            <a:r>
              <a:rPr lang="en-US" sz="3600" dirty="0">
                <a:effectLst/>
              </a:rPr>
              <a:t>You will be sent a link to register your preferred Community Service choices. This is similar to the process used when selecting the 2020 electives.</a:t>
            </a:r>
          </a:p>
          <a:p>
            <a:r>
              <a:rPr lang="en-US" sz="3600" dirty="0">
                <a:effectLst/>
              </a:rPr>
              <a:t>This will be done when we start school in 2020, following a letter sent home to your parents at the end of 2019 and a Parent Information Evening at the start of 2020.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190770"/>
      </p:ext>
    </p:extLst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1200"/>
            <a:ext cx="7920880" cy="4400128"/>
          </a:xfrm>
        </p:spPr>
        <p:txBody>
          <a:bodyPr/>
          <a:lstStyle/>
          <a:p>
            <a:r>
              <a:rPr lang="en-US" sz="3600" dirty="0"/>
              <a:t>Japanese (Mitchel and Nyjo)</a:t>
            </a:r>
          </a:p>
          <a:p>
            <a:r>
              <a:rPr lang="en-US" sz="3600" dirty="0"/>
              <a:t>Literacy Support (Cooper)</a:t>
            </a:r>
          </a:p>
          <a:p>
            <a:r>
              <a:rPr lang="en-US" sz="3600" dirty="0"/>
              <a:t>Literacy Development (Harrison)</a:t>
            </a:r>
          </a:p>
          <a:p>
            <a:r>
              <a:rPr lang="en-US" sz="3600" dirty="0"/>
              <a:t>Community Service (Ben)</a:t>
            </a:r>
          </a:p>
        </p:txBody>
      </p:sp>
    </p:spTree>
    <p:extLst>
      <p:ext uri="{BB962C8B-B14F-4D97-AF65-F5344CB8AC3E}">
        <p14:creationId xmlns:p14="http://schemas.microsoft.com/office/powerpoint/2010/main" val="1312341040"/>
      </p:ext>
    </p:extLst>
  </p:cSld>
  <p:clrMapOvr>
    <a:masterClrMapping/>
  </p:clrMapOvr>
  <p:transition spd="slow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Beyond Year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000" dirty="0"/>
              <a:t>Mr Hill</a:t>
            </a:r>
          </a:p>
          <a:p>
            <a:pPr marL="0" indent="0">
              <a:buNone/>
            </a:pPr>
            <a:r>
              <a:rPr lang="en-AU" sz="4000" dirty="0"/>
              <a:t>Acting Co Headmaster </a:t>
            </a:r>
          </a:p>
          <a:p>
            <a:pPr marL="0" indent="0">
              <a:buNone/>
            </a:pPr>
            <a:r>
              <a:rPr lang="en-AU" sz="4000" dirty="0"/>
              <a:t>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1496738055"/>
      </p:ext>
    </p:extLst>
  </p:cSld>
  <p:clrMapOvr>
    <a:masterClrMapping/>
  </p:clrMapOvr>
  <p:transition spd="slow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Beyond Year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What you do in Year 9 is important because it will impact on the knowledge, skills and work habits you bring with you into the Senior School</a:t>
            </a: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Beyond Year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1148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One significant example of this is a student’s level of preparedness to do a VCE Units 1/2 study or VET certificate as a Year 10 student.</a:t>
            </a: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Year 9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8137525" cy="4616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Year 9 timetable is aligned with the Senior School</a:t>
            </a:r>
            <a:endParaRPr lang="en-AU" sz="4000" dirty="0"/>
          </a:p>
          <a:p>
            <a:pPr eaLnBrk="1" hangingPunct="1">
              <a:defRPr/>
            </a:pPr>
            <a:r>
              <a:rPr lang="en-AU" sz="4000" dirty="0"/>
              <a:t>Based on a combination of </a:t>
            </a:r>
            <a:r>
              <a:rPr lang="en-AU" sz="4000" b="1" dirty="0"/>
              <a:t>core</a:t>
            </a:r>
            <a:r>
              <a:rPr lang="en-AU" sz="4000" dirty="0"/>
              <a:t> and </a:t>
            </a:r>
            <a:r>
              <a:rPr lang="en-AU" sz="4000" b="1" dirty="0"/>
              <a:t>elective</a:t>
            </a:r>
            <a:r>
              <a:rPr lang="en-AU" sz="4000" dirty="0"/>
              <a:t> subjects</a:t>
            </a:r>
          </a:p>
          <a:p>
            <a:pPr eaLnBrk="1" hangingPunct="1">
              <a:defRPr/>
            </a:pPr>
            <a:r>
              <a:rPr lang="en-AU" sz="4000" dirty="0"/>
              <a:t>This structure allows you to build and extend on what you have learnt in Year 8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Beyond Year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4000" dirty="0">
                <a:effectLst/>
              </a:rPr>
              <a:t>To do this you must meet certain criteria such as:</a:t>
            </a:r>
            <a:endParaRPr lang="en-AU" sz="4000" dirty="0">
              <a:effectLst/>
            </a:endParaRPr>
          </a:p>
          <a:p>
            <a:pPr>
              <a:defRPr/>
            </a:pPr>
            <a:r>
              <a:rPr lang="en-US" sz="4000" dirty="0">
                <a:effectLst/>
              </a:rPr>
              <a:t>Be receiving graded performances of 80% plus in the relevant Year 9 subject(s).</a:t>
            </a:r>
            <a:endParaRPr lang="en-AU" sz="4000" dirty="0">
              <a:effectLst/>
            </a:endParaRPr>
          </a:p>
          <a:p>
            <a:pPr>
              <a:defRPr/>
            </a:pPr>
            <a:r>
              <a:rPr lang="en-US" sz="4000" dirty="0">
                <a:effectLst/>
              </a:rPr>
              <a:t>Have a high level of classroom</a:t>
            </a:r>
            <a:r>
              <a:rPr lang="en-AU" sz="4000" dirty="0">
                <a:effectLst/>
              </a:rPr>
              <a:t> organisational</a:t>
            </a:r>
            <a:r>
              <a:rPr lang="en-US" sz="4000" dirty="0">
                <a:effectLst/>
              </a:rPr>
              <a:t> skills</a:t>
            </a:r>
            <a:endParaRPr lang="en-AU" sz="4000" dirty="0">
              <a:effectLst/>
            </a:endParaRPr>
          </a:p>
        </p:txBody>
      </p:sp>
    </p:spTree>
  </p:cSld>
  <p:clrMapOvr>
    <a:masterClrMapping/>
  </p:clrMapOvr>
  <p:transition spd="slow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Beyond Year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1148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Complete all home work and study tasks promptly</a:t>
            </a:r>
            <a:endParaRPr lang="en-AU" sz="4000" dirty="0">
              <a:effectLst/>
            </a:endParaRPr>
          </a:p>
          <a:p>
            <a:pPr>
              <a:defRPr/>
            </a:pPr>
            <a:r>
              <a:rPr lang="en-US" sz="4000" dirty="0">
                <a:effectLst/>
              </a:rPr>
              <a:t>Display a high level of classroom</a:t>
            </a:r>
            <a:r>
              <a:rPr lang="en-AU" sz="4000" dirty="0">
                <a:effectLst/>
              </a:rPr>
              <a:t> behaviour</a:t>
            </a:r>
          </a:p>
          <a:p>
            <a:pPr>
              <a:defRPr/>
            </a:pPr>
            <a:r>
              <a:rPr lang="en-US" sz="4000" dirty="0">
                <a:effectLst/>
              </a:rPr>
              <a:t>Submit all tasks on time</a:t>
            </a:r>
            <a:endParaRPr lang="en-AU" sz="4000" dirty="0">
              <a:effectLst/>
            </a:endParaRPr>
          </a:p>
          <a:p>
            <a:pPr>
              <a:defRPr/>
            </a:pPr>
            <a:r>
              <a:rPr lang="en-US" sz="4000" dirty="0">
                <a:effectLst/>
              </a:rPr>
              <a:t>Construct and submit a portfolio of work</a:t>
            </a:r>
            <a:endParaRPr lang="en-AU" sz="4000" dirty="0"/>
          </a:p>
        </p:txBody>
      </p:sp>
    </p:spTree>
  </p:cSld>
  <p:clrMapOvr>
    <a:masterClrMapping/>
  </p:clrMapOvr>
  <p:transition spd="slow">
    <p:pull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8316912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AU"/>
              <a:t>Which electives should I do?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dirty="0"/>
              <a:t>What are you </a:t>
            </a:r>
            <a:r>
              <a:rPr lang="en-AU" sz="4000" b="1" dirty="0"/>
              <a:t>enjoying</a:t>
            </a:r>
            <a:r>
              <a:rPr lang="en-AU" sz="4000" dirty="0"/>
              <a:t> in Year 8?</a:t>
            </a:r>
          </a:p>
          <a:p>
            <a:pPr eaLnBrk="1" hangingPunct="1">
              <a:defRPr/>
            </a:pPr>
            <a:r>
              <a:rPr lang="en-AU" sz="4000" dirty="0"/>
              <a:t>What subjects are you </a:t>
            </a:r>
            <a:r>
              <a:rPr lang="en-AU" sz="4000" b="1" dirty="0"/>
              <a:t>doing well</a:t>
            </a:r>
            <a:r>
              <a:rPr lang="en-AU" sz="4000" dirty="0"/>
              <a:t> in?</a:t>
            </a:r>
          </a:p>
          <a:p>
            <a:pPr eaLnBrk="1" hangingPunct="1"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I shouldn’t do electives…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dirty="0"/>
              <a:t>Just because my </a:t>
            </a:r>
            <a:r>
              <a:rPr lang="en-AU" sz="4000" b="1" dirty="0"/>
              <a:t>friends</a:t>
            </a:r>
            <a:r>
              <a:rPr lang="en-AU" sz="4000" dirty="0"/>
              <a:t> are</a:t>
            </a:r>
          </a:p>
          <a:p>
            <a:pPr eaLnBrk="1" hangingPunct="1">
              <a:defRPr/>
            </a:pPr>
            <a:r>
              <a:rPr lang="en-AU" sz="4000" dirty="0"/>
              <a:t>Because I like the </a:t>
            </a:r>
            <a:r>
              <a:rPr lang="en-AU" sz="4000" b="1" dirty="0"/>
              <a:t>teacher</a:t>
            </a:r>
            <a:r>
              <a:rPr lang="en-AU" sz="4000" dirty="0"/>
              <a:t> who taught the subject this year</a:t>
            </a:r>
          </a:p>
          <a:p>
            <a:pPr eaLnBrk="1" hangingPunct="1">
              <a:defRPr/>
            </a:pPr>
            <a:r>
              <a:rPr lang="en-AU" sz="4000" dirty="0"/>
              <a:t>Because I think they’ll be </a:t>
            </a:r>
            <a:r>
              <a:rPr lang="en-AU" sz="4000" b="1" dirty="0"/>
              <a:t>easy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As you read through the booklet….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dirty="0"/>
              <a:t>Rank or rate your interest in each </a:t>
            </a:r>
            <a:r>
              <a:rPr lang="en-AU" sz="4000" dirty="0" err="1"/>
              <a:t>eg</a:t>
            </a:r>
            <a:r>
              <a:rPr lang="en-AU" sz="4000" dirty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4000" dirty="0">
                <a:sym typeface="Wingdings" pitchFamily="2" charset="2"/>
              </a:rPr>
              <a:t>    </a:t>
            </a:r>
            <a:r>
              <a:rPr lang="en-AU" sz="4000" b="1" dirty="0">
                <a:solidFill>
                  <a:srgbClr val="00FF00"/>
                </a:solidFill>
                <a:sym typeface="Wingdings" pitchFamily="2" charset="2"/>
              </a:rPr>
              <a:t>   </a:t>
            </a:r>
            <a:r>
              <a:rPr lang="en-AU" sz="4000" dirty="0">
                <a:sym typeface="Wingdings" pitchFamily="2" charset="2"/>
              </a:rPr>
              <a:t>really want to do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4000" b="1" dirty="0">
                <a:solidFill>
                  <a:srgbClr val="00FF00"/>
                </a:solidFill>
                <a:sym typeface="Wingdings" pitchFamily="2" charset="2"/>
              </a:rPr>
              <a:t>	  </a:t>
            </a:r>
            <a:r>
              <a:rPr lang="en-AU" sz="4000" dirty="0">
                <a:sym typeface="Wingdings" pitchFamily="2" charset="2"/>
              </a:rPr>
              <a:t>might be interesting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4000" b="1" dirty="0">
                <a:solidFill>
                  <a:srgbClr val="00FF00"/>
                </a:solidFill>
                <a:sym typeface="Wingdings" pitchFamily="2" charset="2"/>
              </a:rPr>
              <a:t>	 </a:t>
            </a:r>
            <a:r>
              <a:rPr lang="en-AU" sz="4800" b="1" dirty="0">
                <a:solidFill>
                  <a:srgbClr val="FF6600"/>
                </a:solidFill>
                <a:sym typeface="Wingdings" pitchFamily="2" charset="2"/>
              </a:rPr>
              <a:t>?</a:t>
            </a:r>
            <a:r>
              <a:rPr lang="en-AU" sz="4000" b="1" dirty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AU" sz="4000" dirty="0">
                <a:sym typeface="Wingdings" pitchFamily="2" charset="2"/>
              </a:rPr>
              <a:t>need to find out more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4000" b="1" dirty="0">
                <a:solidFill>
                  <a:srgbClr val="00FF00"/>
                </a:solidFill>
                <a:sym typeface="Wingdings" pitchFamily="2" charset="2"/>
              </a:rPr>
              <a:t> 	 </a:t>
            </a:r>
            <a:r>
              <a:rPr lang="en-AU" sz="4800" b="1" dirty="0">
                <a:solidFill>
                  <a:srgbClr val="FF0000"/>
                </a:solidFill>
                <a:sym typeface="Wingdings" pitchFamily="2" charset="2"/>
              </a:rPr>
              <a:t></a:t>
            </a:r>
            <a:r>
              <a:rPr lang="en-AU" sz="4000" b="1" dirty="0">
                <a:solidFill>
                  <a:srgbClr val="00FF00"/>
                </a:solidFill>
                <a:sym typeface="Wingdings" pitchFamily="2" charset="2"/>
              </a:rPr>
              <a:t> </a:t>
            </a:r>
            <a:r>
              <a:rPr lang="en-AU" sz="4000" dirty="0">
                <a:sym typeface="Wingdings" pitchFamily="2" charset="2"/>
              </a:rPr>
              <a:t>definitely not</a:t>
            </a:r>
            <a:endParaRPr lang="en-AU" sz="4000" dirty="0">
              <a:solidFill>
                <a:srgbClr val="00FF00"/>
              </a:solidFill>
              <a:sym typeface="Wingdings" pitchFamily="2" charset="2"/>
            </a:endParaRPr>
          </a:p>
          <a:p>
            <a:pPr eaLnBrk="1" hangingPunct="1"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4800"/>
            <a:ext cx="8243887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AU"/>
              <a:t>The Subject Selection Guide</a:t>
            </a:r>
          </a:p>
        </p:txBody>
      </p:sp>
    </p:spTree>
  </p:cSld>
  <p:clrMapOvr>
    <a:masterClrMapping/>
  </p:clrMapOvr>
  <p:transition spd="slow">
    <p:pull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1300" y="260648"/>
            <a:ext cx="9261600" cy="5256584"/>
          </a:xfrm>
          <a:prstGeom prst="rect">
            <a:avLst/>
          </a:prstGeom>
        </p:spPr>
      </p:pic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1692275" y="764704"/>
            <a:ext cx="4032250" cy="862484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7668344" y="836712"/>
            <a:ext cx="1475656" cy="790476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9" y="314754"/>
            <a:ext cx="9115461" cy="6339309"/>
          </a:xfrm>
          <a:prstGeom prst="rect">
            <a:avLst/>
          </a:prstGeom>
        </p:spPr>
      </p:pic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5724525" y="764705"/>
            <a:ext cx="2663825" cy="5760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5435600" y="259904"/>
            <a:ext cx="3384550" cy="648816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266" y="2170311"/>
            <a:ext cx="65246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015"/>
            <a:ext cx="8438225" cy="6580754"/>
          </a:xfrm>
          <a:prstGeom prst="rect">
            <a:avLst/>
          </a:prstGeom>
        </p:spPr>
      </p:pic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1042988" y="5661025"/>
            <a:ext cx="3384550" cy="93503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4284663" y="5661025"/>
            <a:ext cx="3384550" cy="93503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/>
      <p:bldP spid="9319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729" y="648791"/>
            <a:ext cx="9186729" cy="3980917"/>
          </a:xfrm>
          <a:prstGeom prst="rect">
            <a:avLst/>
          </a:prstGeom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860032" y="350100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A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30120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/>
              <a:t>Move to next “Electives” section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Year 9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937" y="1988840"/>
            <a:ext cx="8137525" cy="4616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Year 9 elective offerings come from four disciplines: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4000" dirty="0"/>
              <a:t> 	- Computing	- HaPE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4000" dirty="0"/>
              <a:t>	- Technology 	- The Arts </a:t>
            </a:r>
          </a:p>
          <a:p>
            <a:pPr eaLnBrk="1" hangingPunct="1">
              <a:defRPr/>
            </a:pPr>
            <a:r>
              <a:rPr lang="en-AU" sz="4000" dirty="0">
                <a:latin typeface="Trebuchet MS" pitchFamily="34" charset="0"/>
              </a:rPr>
              <a:t>Provide opportunities to become independent and active learners</a:t>
            </a:r>
            <a:endParaRPr lang="en-AU" sz="4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293"/>
            <a:ext cx="9250062" cy="3980917"/>
          </a:xfrm>
          <a:prstGeom prst="rect">
            <a:avLst/>
          </a:prstGeom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7740352" y="34290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A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30120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/>
              <a:t>Move to next “Electives” section</a:t>
            </a:r>
          </a:p>
        </p:txBody>
      </p:sp>
    </p:spTree>
    <p:extLst>
      <p:ext uri="{BB962C8B-B14F-4D97-AF65-F5344CB8AC3E}">
        <p14:creationId xmlns:p14="http://schemas.microsoft.com/office/powerpoint/2010/main" val="3654044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293"/>
            <a:ext cx="9250062" cy="3980917"/>
          </a:xfrm>
          <a:prstGeom prst="rect">
            <a:avLst/>
          </a:prstGeom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123728" y="4077072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A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30120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/>
              <a:t>Nominate offerings from 1 to 7</a:t>
            </a:r>
          </a:p>
        </p:txBody>
      </p:sp>
    </p:spTree>
    <p:extLst>
      <p:ext uri="{BB962C8B-B14F-4D97-AF65-F5344CB8AC3E}">
        <p14:creationId xmlns:p14="http://schemas.microsoft.com/office/powerpoint/2010/main" val="4076577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649"/>
            <a:ext cx="8848030" cy="3672408"/>
          </a:xfrm>
          <a:prstGeom prst="rect">
            <a:avLst/>
          </a:prstGeom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23728" y="53272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A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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75856" y="233985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1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75856" y="2924944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2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08304" y="2996952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3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75856" y="3537012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4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287411" y="238008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5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40765" y="1779937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6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308304" y="1779937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709828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370"/>
            <a:ext cx="9261337" cy="5472608"/>
          </a:xfrm>
          <a:prstGeom prst="rect">
            <a:avLst/>
          </a:prstGeom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64433" y="2469474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1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64433" y="4353740"/>
            <a:ext cx="863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3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220072" y="2469474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2</a:t>
            </a:r>
            <a:r>
              <a:rPr lang="en-AU" altLang="en-US" sz="2400" b="1" dirty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en-AU" altLang="en-US" sz="1200" b="1" dirty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5192905" y="4523836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4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476942" y="487769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n-US" sz="1800" b="1" dirty="0">
                <a:solidFill>
                  <a:srgbClr val="FF0000"/>
                </a:solidFill>
                <a:effectLst/>
                <a:latin typeface="Arial Black" pitchFamily="34" charset="0"/>
              </a:rPr>
              <a:t>5</a:t>
            </a:r>
          </a:p>
        </p:txBody>
      </p:sp>
    </p:spTree>
  </p:cSld>
  <p:clrMapOvr>
    <a:masterClrMapping/>
  </p:clrMapOvr>
  <p:transition spd="slow" advTm="1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4" grpId="0"/>
      <p:bldP spid="72715" grpId="0"/>
      <p:bldP spid="72724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Where to now 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497888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b="1" dirty="0"/>
              <a:t>Read</a:t>
            </a:r>
            <a:r>
              <a:rPr lang="en-AU" sz="3600" dirty="0"/>
              <a:t> through the booklet </a:t>
            </a:r>
            <a:r>
              <a:rPr lang="en-AU" sz="3600" b="1" u="sng" dirty="0"/>
              <a:t>thoroughly</a:t>
            </a:r>
            <a:endParaRPr lang="en-AU" sz="3600" u="sng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b="1" dirty="0"/>
              <a:t>Rank/rate</a:t>
            </a:r>
            <a:r>
              <a:rPr lang="en-AU" sz="3600" dirty="0"/>
              <a:t> your choices as you do so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b="1" dirty="0"/>
              <a:t>Discuss</a:t>
            </a:r>
            <a:r>
              <a:rPr lang="en-AU" sz="3600" dirty="0"/>
              <a:t> possible choices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dirty="0"/>
              <a:t>If unsure about any aspect </a:t>
            </a:r>
            <a:r>
              <a:rPr lang="en-AU" sz="3600" b="1" dirty="0"/>
              <a:t>ask questions</a:t>
            </a:r>
            <a:endParaRPr lang="en-AU" sz="3600" dirty="0"/>
          </a:p>
        </p:txBody>
      </p:sp>
    </p:spTree>
  </p:cSld>
  <p:clrMapOvr>
    <a:masterClrMapping/>
  </p:clrMapOvr>
  <p:transition spd="slow">
    <p:pull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Where to now 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7085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dirty="0"/>
              <a:t>Complete selection sheet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dirty="0"/>
              <a:t>Hand it in to your Pastoral Group Tutor along with a printed and signed copy of the </a:t>
            </a:r>
            <a:r>
              <a:rPr lang="en-AU" sz="3600" i="1" dirty="0"/>
              <a:t>2020 Web Preferences Preference Receipt </a:t>
            </a:r>
            <a:r>
              <a:rPr lang="en-AU" sz="3600" dirty="0"/>
              <a:t>by no later than </a:t>
            </a:r>
            <a:r>
              <a:rPr lang="en-AU" sz="3600" b="1" dirty="0"/>
              <a:t>Friday, September 6</a:t>
            </a:r>
          </a:p>
        </p:txBody>
      </p:sp>
    </p:spTree>
    <p:extLst>
      <p:ext uri="{BB962C8B-B14F-4D97-AF65-F5344CB8AC3E}">
        <p14:creationId xmlns:p14="http://schemas.microsoft.com/office/powerpoint/2010/main" val="3803241484"/>
      </p:ext>
    </p:extLst>
  </p:cSld>
  <p:clrMapOvr>
    <a:masterClrMapping/>
  </p:clrMapOvr>
  <p:transition spd="slow">
    <p:pull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08" y="332656"/>
            <a:ext cx="8761784" cy="1431925"/>
          </a:xfrm>
        </p:spPr>
        <p:txBody>
          <a:bodyPr/>
          <a:lstStyle/>
          <a:p>
            <a:r>
              <a:rPr lang="en-US" dirty="0"/>
              <a:t>Online submission of proposed 2020 Year 9 studies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25680" cy="4114800"/>
          </a:xfrm>
        </p:spPr>
        <p:txBody>
          <a:bodyPr/>
          <a:lstStyle/>
          <a:p>
            <a:r>
              <a:rPr lang="en-US" sz="3600" dirty="0"/>
              <a:t>You are required to submit your 2020 Year 9 course of study and program details using </a:t>
            </a:r>
            <a:r>
              <a:rPr lang="en-US" sz="3600" b="1" dirty="0"/>
              <a:t>Web Preferences </a:t>
            </a:r>
            <a:r>
              <a:rPr lang="en-US" sz="3600" dirty="0"/>
              <a:t>(the online subject submission portal).</a:t>
            </a:r>
          </a:p>
          <a:p>
            <a:r>
              <a:rPr lang="en-US" sz="3600" dirty="0" err="1"/>
              <a:t>Mr</a:t>
            </a:r>
            <a:r>
              <a:rPr lang="en-US" sz="3600" dirty="0"/>
              <a:t> Ferguson will email you a link to Web Preferences, along with detailed instructions.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171371"/>
      </p:ext>
    </p:extLst>
  </p:cSld>
  <p:clrMapOvr>
    <a:masterClrMapping/>
  </p:clrMapOvr>
  <p:transition spd="slow">
    <p:pull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08" y="332656"/>
            <a:ext cx="8761784" cy="1431925"/>
          </a:xfrm>
        </p:spPr>
        <p:txBody>
          <a:bodyPr/>
          <a:lstStyle/>
          <a:p>
            <a:r>
              <a:rPr lang="en-US" dirty="0"/>
              <a:t>Online submission of proposed 2020 Year 9 studies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988840"/>
            <a:ext cx="8092380" cy="4114800"/>
          </a:xfrm>
        </p:spPr>
        <p:txBody>
          <a:bodyPr/>
          <a:lstStyle/>
          <a:p>
            <a:r>
              <a:rPr lang="en-US" sz="3600" dirty="0"/>
              <a:t>Your parents will also be sent a similar email explaining the submission procedure.</a:t>
            </a:r>
          </a:p>
          <a:p>
            <a:r>
              <a:rPr lang="en-US" sz="3600" b="1" i="1" dirty="0"/>
              <a:t>Please note: A parent and student signed copy of the 2020 Web Preferences Preference Receipt is to be submitted with this Subject Selection Guide</a:t>
            </a:r>
            <a:r>
              <a:rPr lang="en-US" sz="3600" dirty="0"/>
              <a:t>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927675"/>
      </p:ext>
    </p:extLst>
  </p:cSld>
  <p:clrMapOvr>
    <a:masterClrMapping/>
  </p:clrMapOvr>
  <p:transition spd="slow">
    <p:pull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Where to now 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497888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dirty="0"/>
              <a:t>Complete selection sheet, attach a</a:t>
            </a:r>
            <a:r>
              <a:rPr lang="en-US" sz="3600" dirty="0"/>
              <a:t> signed copy of your 2020 Web Preferences Preference Receipt </a:t>
            </a:r>
            <a:r>
              <a:rPr lang="en-AU" sz="3600" dirty="0"/>
              <a:t>and hand both documents to your Pastoral Group Tutor by no later than </a:t>
            </a:r>
            <a:r>
              <a:rPr lang="en-AU" sz="3600" b="1" dirty="0"/>
              <a:t>Friday, September 6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AU" sz="3600" dirty="0"/>
              <a:t>No parent information evening this year. This will take place early in 2020.</a:t>
            </a:r>
          </a:p>
        </p:txBody>
      </p:sp>
    </p:spTree>
    <p:extLst>
      <p:ext uri="{BB962C8B-B14F-4D97-AF65-F5344CB8AC3E}">
        <p14:creationId xmlns:p14="http://schemas.microsoft.com/office/powerpoint/2010/main" val="3679744033"/>
      </p:ext>
    </p:extLst>
  </p:cSld>
  <p:clrMapOvr>
    <a:masterClrMapping/>
  </p:clrMapOvr>
  <p:transition spd="slow">
    <p:pull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79574626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Year 9 core subjects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74871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dirty="0"/>
              <a:t>Religious Education</a:t>
            </a:r>
            <a:r>
              <a:rPr lang="en-AU" sz="4000" dirty="0"/>
              <a:t>  (6 </a:t>
            </a:r>
            <a:r>
              <a:rPr lang="en-AU" sz="4000" dirty="0" err="1"/>
              <a:t>pers</a:t>
            </a:r>
            <a:r>
              <a:rPr lang="en-AU" sz="4000" dirty="0"/>
              <a:t> p/</a:t>
            </a:r>
            <a:r>
              <a:rPr lang="en-AU" sz="4000" dirty="0" err="1"/>
              <a:t>ft</a:t>
            </a:r>
            <a:r>
              <a:rPr lang="en-AU" sz="4000" dirty="0"/>
              <a:t>)</a:t>
            </a:r>
          </a:p>
          <a:p>
            <a:pPr eaLnBrk="1" hangingPunct="1">
              <a:defRPr/>
            </a:pPr>
            <a:r>
              <a:rPr lang="en-AU" sz="4000" b="1" dirty="0"/>
              <a:t>English</a:t>
            </a:r>
            <a:r>
              <a:rPr lang="en-AU" sz="4000" dirty="0"/>
              <a:t>   (10 periods p/</a:t>
            </a:r>
            <a:r>
              <a:rPr lang="en-AU" sz="4000" dirty="0" err="1"/>
              <a:t>ft</a:t>
            </a:r>
            <a:r>
              <a:rPr lang="en-AU" sz="4000" dirty="0"/>
              <a:t>)</a:t>
            </a:r>
          </a:p>
          <a:p>
            <a:pPr eaLnBrk="1" hangingPunct="1">
              <a:defRPr/>
            </a:pPr>
            <a:r>
              <a:rPr lang="en-AU" sz="4000" b="1" dirty="0"/>
              <a:t>Mathematics</a:t>
            </a:r>
            <a:r>
              <a:rPr lang="en-AU" sz="4000" dirty="0"/>
              <a:t>  (10 periods p/</a:t>
            </a:r>
            <a:r>
              <a:rPr lang="en-AU" sz="4000" dirty="0" err="1"/>
              <a:t>ft</a:t>
            </a:r>
            <a:r>
              <a:rPr lang="en-AU" sz="4000" dirty="0"/>
              <a:t>)</a:t>
            </a:r>
          </a:p>
          <a:p>
            <a:pPr eaLnBrk="1" hangingPunct="1">
              <a:defRPr/>
            </a:pPr>
            <a:r>
              <a:rPr lang="en-AU" sz="4000" b="1" dirty="0"/>
              <a:t>Humanities</a:t>
            </a:r>
            <a:r>
              <a:rPr lang="en-AU" sz="4000" dirty="0"/>
              <a:t> (10 periods p/</a:t>
            </a:r>
            <a:r>
              <a:rPr lang="en-AU" sz="4000" dirty="0" err="1"/>
              <a:t>ft</a:t>
            </a:r>
            <a:r>
              <a:rPr lang="en-AU" sz="4000" dirty="0"/>
              <a:t>)</a:t>
            </a:r>
          </a:p>
          <a:p>
            <a:pPr eaLnBrk="1" hangingPunct="1">
              <a:defRPr/>
            </a:pPr>
            <a:r>
              <a:rPr lang="en-AU" sz="4000" b="1" dirty="0"/>
              <a:t>Science</a:t>
            </a:r>
            <a:r>
              <a:rPr lang="en-AU" sz="4000" dirty="0"/>
              <a:t> (10 periods p/</a:t>
            </a:r>
            <a:r>
              <a:rPr lang="en-AU" sz="4000" dirty="0" err="1"/>
              <a:t>ft</a:t>
            </a:r>
            <a:r>
              <a:rPr lang="en-AU" sz="4000" dirty="0"/>
              <a:t>)</a:t>
            </a:r>
          </a:p>
          <a:p>
            <a:pPr eaLnBrk="1" hangingPunct="1">
              <a:defRPr/>
            </a:pPr>
            <a:r>
              <a:rPr lang="en-US" sz="4000" b="1" dirty="0"/>
              <a:t>PE </a:t>
            </a:r>
            <a:r>
              <a:rPr lang="en-US" sz="4000" dirty="0"/>
              <a:t>(4 periods p/</a:t>
            </a:r>
            <a:r>
              <a:rPr lang="en-US" sz="4000" dirty="0" err="1"/>
              <a:t>ft</a:t>
            </a:r>
            <a:r>
              <a:rPr lang="en-US" sz="4000" dirty="0"/>
              <a:t>)</a:t>
            </a:r>
          </a:p>
          <a:p>
            <a:pPr eaLnBrk="1" hangingPunct="1">
              <a:defRPr/>
            </a:pPr>
            <a:endParaRPr lang="en-AU" sz="40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AU" sz="4000" dirty="0"/>
          </a:p>
          <a:p>
            <a:pPr eaLnBrk="1" hangingPunct="1">
              <a:defRPr/>
            </a:pPr>
            <a:endParaRPr lang="en-AU" sz="40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5616575"/>
          </a:xfrm>
        </p:spPr>
        <p:txBody>
          <a:bodyPr/>
          <a:lstStyle/>
          <a:p>
            <a:pPr algn="ctr" eaLnBrk="1" hangingPunct="1">
              <a:defRPr/>
            </a:pP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A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Year 9</a:t>
            </a:r>
            <a:br>
              <a:rPr lang="en-A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A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2020</a:t>
            </a:r>
            <a: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 Patrick’s College</a:t>
            </a:r>
            <a:br>
              <a:rPr lang="en-A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A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AU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8132" name="Picture 4" descr="College C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24175"/>
            <a:ext cx="22875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Year 9 core subjects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006" y="2060575"/>
            <a:ext cx="907256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b="1" dirty="0"/>
              <a:t>Literacy (8 periods p/</a:t>
            </a:r>
            <a:r>
              <a:rPr lang="en-AU" sz="4000" b="1" dirty="0" err="1"/>
              <a:t>ft</a:t>
            </a:r>
            <a:r>
              <a:rPr lang="en-AU" sz="4000" b="1" dirty="0"/>
              <a:t>)</a:t>
            </a:r>
          </a:p>
          <a:p>
            <a:pPr eaLnBrk="1" hangingPunct="1">
              <a:defRPr/>
            </a:pPr>
            <a:r>
              <a:rPr lang="en-US" sz="4000" b="1" dirty="0"/>
              <a:t>Rite Journey (2 periods p/</a:t>
            </a:r>
            <a:r>
              <a:rPr lang="en-US" sz="4000" b="1" dirty="0" err="1"/>
              <a:t>ft</a:t>
            </a:r>
            <a:r>
              <a:rPr lang="en-US" sz="4000" b="1" dirty="0"/>
              <a:t>)</a:t>
            </a:r>
          </a:p>
          <a:p>
            <a:pPr eaLnBrk="1" hangingPunct="1">
              <a:defRPr/>
            </a:pPr>
            <a:r>
              <a:rPr lang="en-US" sz="4000" b="1" dirty="0"/>
              <a:t>Community Service (2 p/</a:t>
            </a:r>
            <a:r>
              <a:rPr lang="en-US" sz="4000" b="1" dirty="0" err="1"/>
              <a:t>ft</a:t>
            </a:r>
            <a:r>
              <a:rPr lang="en-US" sz="4000" b="1" dirty="0"/>
              <a:t>)</a:t>
            </a:r>
            <a:endParaRPr lang="en-AU" sz="4000" b="1" dirty="0"/>
          </a:p>
          <a:p>
            <a:pPr eaLnBrk="1" hangingPunct="1">
              <a:defRPr/>
            </a:pPr>
            <a:r>
              <a:rPr lang="en-AU" sz="4000" b="1" dirty="0"/>
              <a:t>Pastoral Care  (2 periods p/</a:t>
            </a:r>
            <a:r>
              <a:rPr lang="en-AU" sz="4000" b="1" dirty="0" err="1"/>
              <a:t>ft</a:t>
            </a:r>
            <a:r>
              <a:rPr lang="en-AU" sz="4000" b="1" dirty="0"/>
              <a:t>)</a:t>
            </a:r>
          </a:p>
          <a:p>
            <a:pPr eaLnBrk="1" hangingPunct="1">
              <a:defRPr/>
            </a:pPr>
            <a:endParaRPr lang="en-AU" sz="4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AU" sz="4000" b="1" dirty="0"/>
          </a:p>
          <a:p>
            <a:pPr eaLnBrk="1" hangingPunct="1">
              <a:defRPr/>
            </a:pPr>
            <a:endParaRPr lang="en-AU" sz="40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Religious Education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4000" dirty="0"/>
              <a:t>Common course done by all Year 9 students</a:t>
            </a:r>
          </a:p>
          <a:p>
            <a:pPr eaLnBrk="1" hangingPunct="1">
              <a:defRPr/>
            </a:pPr>
            <a:r>
              <a:rPr lang="en-AU" sz="4000" dirty="0"/>
              <a:t>Religious Education is compulsory for all students at St Patrick’s College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English studies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675"/>
            <a:ext cx="8136904" cy="5013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Study one of two class groupings - </a:t>
            </a:r>
            <a:r>
              <a:rPr lang="en-US" sz="4000" b="1" dirty="0"/>
              <a:t>Foundation English </a:t>
            </a:r>
            <a:r>
              <a:rPr lang="en-US" sz="4000" dirty="0"/>
              <a:t>and </a:t>
            </a:r>
            <a:r>
              <a:rPr lang="en-US" sz="4000" b="1" dirty="0"/>
              <a:t>English</a:t>
            </a:r>
          </a:p>
          <a:p>
            <a:pPr eaLnBrk="1" hangingPunct="1">
              <a:defRPr/>
            </a:pPr>
            <a:r>
              <a:rPr lang="en-US" sz="4000" dirty="0"/>
              <a:t>Which will depend on your level of literacy (based on your internal and external Year 7 and Year 8 literacy testing results)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en-A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en-A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3545</TotalTime>
  <Words>1520</Words>
  <Application>Microsoft Office PowerPoint</Application>
  <PresentationFormat>On-screen Show (4:3)</PresentationFormat>
  <Paragraphs>198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Arial Black</vt:lpstr>
      <vt:lpstr>Calibri</vt:lpstr>
      <vt:lpstr>Symbol</vt:lpstr>
      <vt:lpstr>Tahoma</vt:lpstr>
      <vt:lpstr>Times New Roman</vt:lpstr>
      <vt:lpstr>Trebuchet MS</vt:lpstr>
      <vt:lpstr>Wingdings</vt:lpstr>
      <vt:lpstr>Shimmer</vt:lpstr>
      <vt:lpstr>  Year 9  2020        St Patrick’s College  </vt:lpstr>
      <vt:lpstr>What you should have…</vt:lpstr>
      <vt:lpstr>PowerPoint Presentation</vt:lpstr>
      <vt:lpstr>Year 9</vt:lpstr>
      <vt:lpstr>Year 9</vt:lpstr>
      <vt:lpstr>Year 9 core subjects</vt:lpstr>
      <vt:lpstr>Year 9 core subjects</vt:lpstr>
      <vt:lpstr>Religious Education</vt:lpstr>
      <vt:lpstr>English studies</vt:lpstr>
      <vt:lpstr>English studies</vt:lpstr>
      <vt:lpstr>English pathways</vt:lpstr>
      <vt:lpstr>PowerPoint Presentation</vt:lpstr>
      <vt:lpstr>Mathematics studies</vt:lpstr>
      <vt:lpstr>Mathematics studies</vt:lpstr>
      <vt:lpstr>Mathematics pathways</vt:lpstr>
      <vt:lpstr>PowerPoint Presentation</vt:lpstr>
      <vt:lpstr>Science and Humanities</vt:lpstr>
      <vt:lpstr>Physical Education</vt:lpstr>
      <vt:lpstr>Physical Education</vt:lpstr>
      <vt:lpstr>Literacy</vt:lpstr>
      <vt:lpstr>Option 1: Japanese</vt:lpstr>
      <vt:lpstr>Option 1: Japanese</vt:lpstr>
      <vt:lpstr>Option 2: Literacy Support </vt:lpstr>
      <vt:lpstr>Option 2: Literacy Support </vt:lpstr>
      <vt:lpstr>Option 3: Literacy Development </vt:lpstr>
      <vt:lpstr>Option 3: Literacy Development </vt:lpstr>
      <vt:lpstr>Electives </vt:lpstr>
      <vt:lpstr>Electives </vt:lpstr>
      <vt:lpstr>Other aspects of Year 9</vt:lpstr>
      <vt:lpstr>The Rite Journey </vt:lpstr>
      <vt:lpstr>The Rite Journey </vt:lpstr>
      <vt:lpstr>Community Service</vt:lpstr>
      <vt:lpstr>Community Service</vt:lpstr>
      <vt:lpstr>Community Service</vt:lpstr>
      <vt:lpstr>Community Service</vt:lpstr>
      <vt:lpstr>Student Perspective</vt:lpstr>
      <vt:lpstr>Beyond Year 9</vt:lpstr>
      <vt:lpstr>Beyond Year 9</vt:lpstr>
      <vt:lpstr>Beyond Year 9</vt:lpstr>
      <vt:lpstr>Beyond Year 9</vt:lpstr>
      <vt:lpstr>Beyond Year 9</vt:lpstr>
      <vt:lpstr>Which electives should I do?</vt:lpstr>
      <vt:lpstr>I shouldn’t do electives…</vt:lpstr>
      <vt:lpstr>As you read through the booklet….</vt:lpstr>
      <vt:lpstr>The Subject Selection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to now ?</vt:lpstr>
      <vt:lpstr>Where to now ?</vt:lpstr>
      <vt:lpstr>Online submission of proposed 2020 Year 9 studies</vt:lpstr>
      <vt:lpstr>Online submission of proposed 2020 Year 9 studies</vt:lpstr>
      <vt:lpstr>Where to now ?</vt:lpstr>
      <vt:lpstr>Questions</vt:lpstr>
      <vt:lpstr>  Year 9  2020        St Patrick’s College  </vt:lpstr>
    </vt:vector>
  </TitlesOfParts>
  <Company>St Patricks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2008</dc:title>
  <dc:creator>shill</dc:creator>
  <cp:lastModifiedBy>Julia Petrov</cp:lastModifiedBy>
  <cp:revision>215</cp:revision>
  <cp:lastPrinted>2019-08-21T00:08:06Z</cp:lastPrinted>
  <dcterms:created xsi:type="dcterms:W3CDTF">2007-08-22T11:01:16Z</dcterms:created>
  <dcterms:modified xsi:type="dcterms:W3CDTF">2019-08-26T23:43:50Z</dcterms:modified>
</cp:coreProperties>
</file>