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4"/>
  </p:sldMasterIdLst>
  <p:sldIdLst>
    <p:sldId id="256" r:id="rId5"/>
    <p:sldId id="264" r:id="rId6"/>
    <p:sldId id="266" r:id="rId7"/>
    <p:sldId id="265" r:id="rId8"/>
    <p:sldId id="257" r:id="rId9"/>
    <p:sldId id="258" r:id="rId10"/>
    <p:sldId id="259" r:id="rId11"/>
    <p:sldId id="260" r:id="rId12"/>
    <p:sldId id="261" r:id="rId13"/>
    <p:sldId id="262" r:id="rId14"/>
    <p:sldId id="26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D442C7-CDA6-4AD3-8AF6-2E16F04C467E}" v="6" dt="2021-01-26T02:02:37.2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F1BC59-0619-4F60-852E-86E5B0130455}"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AFF689-17CE-4AED-BF60-F67DE3AFE986}" type="slidenum">
              <a:rPr lang="en-US" smtClean="0"/>
              <a:t>‹#›</a:t>
            </a:fld>
            <a:endParaRPr lang="en-US"/>
          </a:p>
        </p:txBody>
      </p:sp>
    </p:spTree>
    <p:extLst>
      <p:ext uri="{BB962C8B-B14F-4D97-AF65-F5344CB8AC3E}">
        <p14:creationId xmlns:p14="http://schemas.microsoft.com/office/powerpoint/2010/main" val="4098871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F1BC59-0619-4F60-852E-86E5B0130455}"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AFF689-17CE-4AED-BF60-F67DE3AFE986}" type="slidenum">
              <a:rPr lang="en-US" smtClean="0"/>
              <a:t>‹#›</a:t>
            </a:fld>
            <a:endParaRPr lang="en-US"/>
          </a:p>
        </p:txBody>
      </p:sp>
    </p:spTree>
    <p:extLst>
      <p:ext uri="{BB962C8B-B14F-4D97-AF65-F5344CB8AC3E}">
        <p14:creationId xmlns:p14="http://schemas.microsoft.com/office/powerpoint/2010/main" val="2379396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F1BC59-0619-4F60-852E-86E5B0130455}"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AFF689-17CE-4AED-BF60-F67DE3AFE98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036429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F1BC59-0619-4F60-852E-86E5B0130455}"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AFF689-17CE-4AED-BF60-F67DE3AFE986}" type="slidenum">
              <a:rPr lang="en-US" smtClean="0"/>
              <a:t>‹#›</a:t>
            </a:fld>
            <a:endParaRPr lang="en-US"/>
          </a:p>
        </p:txBody>
      </p:sp>
    </p:spTree>
    <p:extLst>
      <p:ext uri="{BB962C8B-B14F-4D97-AF65-F5344CB8AC3E}">
        <p14:creationId xmlns:p14="http://schemas.microsoft.com/office/powerpoint/2010/main" val="3159172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F1BC59-0619-4F60-852E-86E5B0130455}"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AFF689-17CE-4AED-BF60-F67DE3AFE98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7912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F1BC59-0619-4F60-852E-86E5B0130455}"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AFF689-17CE-4AED-BF60-F67DE3AFE986}" type="slidenum">
              <a:rPr lang="en-US" smtClean="0"/>
              <a:t>‹#›</a:t>
            </a:fld>
            <a:endParaRPr lang="en-US"/>
          </a:p>
        </p:txBody>
      </p:sp>
    </p:spTree>
    <p:extLst>
      <p:ext uri="{BB962C8B-B14F-4D97-AF65-F5344CB8AC3E}">
        <p14:creationId xmlns:p14="http://schemas.microsoft.com/office/powerpoint/2010/main" val="17429294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F1BC59-0619-4F60-852E-86E5B0130455}"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AFF689-17CE-4AED-BF60-F67DE3AFE986}" type="slidenum">
              <a:rPr lang="en-US" smtClean="0"/>
              <a:t>‹#›</a:t>
            </a:fld>
            <a:endParaRPr lang="en-US"/>
          </a:p>
        </p:txBody>
      </p:sp>
    </p:spTree>
    <p:extLst>
      <p:ext uri="{BB962C8B-B14F-4D97-AF65-F5344CB8AC3E}">
        <p14:creationId xmlns:p14="http://schemas.microsoft.com/office/powerpoint/2010/main" val="22329585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F1BC59-0619-4F60-852E-86E5B0130455}"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AFF689-17CE-4AED-BF60-F67DE3AFE986}" type="slidenum">
              <a:rPr lang="en-US" smtClean="0"/>
              <a:t>‹#›</a:t>
            </a:fld>
            <a:endParaRPr lang="en-US"/>
          </a:p>
        </p:txBody>
      </p:sp>
    </p:spTree>
    <p:extLst>
      <p:ext uri="{BB962C8B-B14F-4D97-AF65-F5344CB8AC3E}">
        <p14:creationId xmlns:p14="http://schemas.microsoft.com/office/powerpoint/2010/main" val="616039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F1BC59-0619-4F60-852E-86E5B0130455}"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AFF689-17CE-4AED-BF60-F67DE3AFE986}" type="slidenum">
              <a:rPr lang="en-US" smtClean="0"/>
              <a:t>‹#›</a:t>
            </a:fld>
            <a:endParaRPr lang="en-US"/>
          </a:p>
        </p:txBody>
      </p:sp>
    </p:spTree>
    <p:extLst>
      <p:ext uri="{BB962C8B-B14F-4D97-AF65-F5344CB8AC3E}">
        <p14:creationId xmlns:p14="http://schemas.microsoft.com/office/powerpoint/2010/main" val="2731446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F1BC59-0619-4F60-852E-86E5B0130455}"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AFF689-17CE-4AED-BF60-F67DE3AFE986}" type="slidenum">
              <a:rPr lang="en-US" smtClean="0"/>
              <a:t>‹#›</a:t>
            </a:fld>
            <a:endParaRPr lang="en-US"/>
          </a:p>
        </p:txBody>
      </p:sp>
    </p:spTree>
    <p:extLst>
      <p:ext uri="{BB962C8B-B14F-4D97-AF65-F5344CB8AC3E}">
        <p14:creationId xmlns:p14="http://schemas.microsoft.com/office/powerpoint/2010/main" val="3936058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F1BC59-0619-4F60-852E-86E5B0130455}" type="datetimeFigureOut">
              <a:rPr lang="en-US" smtClean="0"/>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AFF689-17CE-4AED-BF60-F67DE3AFE986}" type="slidenum">
              <a:rPr lang="en-US" smtClean="0"/>
              <a:t>‹#›</a:t>
            </a:fld>
            <a:endParaRPr lang="en-US"/>
          </a:p>
        </p:txBody>
      </p:sp>
    </p:spTree>
    <p:extLst>
      <p:ext uri="{BB962C8B-B14F-4D97-AF65-F5344CB8AC3E}">
        <p14:creationId xmlns:p14="http://schemas.microsoft.com/office/powerpoint/2010/main" val="1195870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F1BC59-0619-4F60-852E-86E5B0130455}" type="datetimeFigureOut">
              <a:rPr lang="en-US" smtClean="0"/>
              <a:t>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AFF689-17CE-4AED-BF60-F67DE3AFE986}" type="slidenum">
              <a:rPr lang="en-US" smtClean="0"/>
              <a:t>‹#›</a:t>
            </a:fld>
            <a:endParaRPr lang="en-US"/>
          </a:p>
        </p:txBody>
      </p:sp>
    </p:spTree>
    <p:extLst>
      <p:ext uri="{BB962C8B-B14F-4D97-AF65-F5344CB8AC3E}">
        <p14:creationId xmlns:p14="http://schemas.microsoft.com/office/powerpoint/2010/main" val="1556537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F1BC59-0619-4F60-852E-86E5B0130455}" type="datetimeFigureOut">
              <a:rPr lang="en-US" smtClean="0"/>
              <a:t>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AFF689-17CE-4AED-BF60-F67DE3AFE986}" type="slidenum">
              <a:rPr lang="en-US" smtClean="0"/>
              <a:t>‹#›</a:t>
            </a:fld>
            <a:endParaRPr lang="en-US"/>
          </a:p>
        </p:txBody>
      </p:sp>
    </p:spTree>
    <p:extLst>
      <p:ext uri="{BB962C8B-B14F-4D97-AF65-F5344CB8AC3E}">
        <p14:creationId xmlns:p14="http://schemas.microsoft.com/office/powerpoint/2010/main" val="2378982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F1BC59-0619-4F60-852E-86E5B0130455}" type="datetimeFigureOut">
              <a:rPr lang="en-US" smtClean="0"/>
              <a:t>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AFF689-17CE-4AED-BF60-F67DE3AFE986}" type="slidenum">
              <a:rPr lang="en-US" smtClean="0"/>
              <a:t>‹#›</a:t>
            </a:fld>
            <a:endParaRPr lang="en-US"/>
          </a:p>
        </p:txBody>
      </p:sp>
    </p:spTree>
    <p:extLst>
      <p:ext uri="{BB962C8B-B14F-4D97-AF65-F5344CB8AC3E}">
        <p14:creationId xmlns:p14="http://schemas.microsoft.com/office/powerpoint/2010/main" val="2996904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F1BC59-0619-4F60-852E-86E5B0130455}" type="datetimeFigureOut">
              <a:rPr lang="en-US" smtClean="0"/>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AFF689-17CE-4AED-BF60-F67DE3AFE986}" type="slidenum">
              <a:rPr lang="en-US" smtClean="0"/>
              <a:t>‹#›</a:t>
            </a:fld>
            <a:endParaRPr lang="en-US"/>
          </a:p>
        </p:txBody>
      </p:sp>
    </p:spTree>
    <p:extLst>
      <p:ext uri="{BB962C8B-B14F-4D97-AF65-F5344CB8AC3E}">
        <p14:creationId xmlns:p14="http://schemas.microsoft.com/office/powerpoint/2010/main" val="798530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F1BC59-0619-4F60-852E-86E5B0130455}" type="datetimeFigureOut">
              <a:rPr lang="en-US" smtClean="0"/>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AFF689-17CE-4AED-BF60-F67DE3AFE986}" type="slidenum">
              <a:rPr lang="en-US" smtClean="0"/>
              <a:t>‹#›</a:t>
            </a:fld>
            <a:endParaRPr lang="en-US"/>
          </a:p>
        </p:txBody>
      </p:sp>
    </p:spTree>
    <p:extLst>
      <p:ext uri="{BB962C8B-B14F-4D97-AF65-F5344CB8AC3E}">
        <p14:creationId xmlns:p14="http://schemas.microsoft.com/office/powerpoint/2010/main" val="2807959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BC59-0619-4F60-852E-86E5B0130455}" type="datetimeFigureOut">
              <a:rPr lang="en-US" smtClean="0"/>
              <a:t>2/1/2021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EAFF689-17CE-4AED-BF60-F67DE3AFE986}" type="slidenum">
              <a:rPr lang="en-US" smtClean="0"/>
              <a:t>‹#›</a:t>
            </a:fld>
            <a:endParaRPr lang="en-US"/>
          </a:p>
        </p:txBody>
      </p:sp>
    </p:spTree>
    <p:extLst>
      <p:ext uri="{BB962C8B-B14F-4D97-AF65-F5344CB8AC3E}">
        <p14:creationId xmlns:p14="http://schemas.microsoft.com/office/powerpoint/2010/main" val="2332019154"/>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latin typeface="Arial" panose="020B0604020202020204" pitchFamily="34" charset="0"/>
                <a:cs typeface="Arial" panose="020B0604020202020204" pitchFamily="34" charset="0"/>
              </a:rPr>
              <a:t>Middle School </a:t>
            </a:r>
            <a:br>
              <a:rPr lang="en-US" dirty="0"/>
            </a:br>
            <a:endParaRPr lang="en-US" dirty="0"/>
          </a:p>
        </p:txBody>
      </p:sp>
      <p:sp>
        <p:nvSpPr>
          <p:cNvPr id="3" name="Subtitle 2"/>
          <p:cNvSpPr>
            <a:spLocks noGrp="1"/>
          </p:cNvSpPr>
          <p:nvPr>
            <p:ph type="subTitle" idx="1"/>
          </p:nvPr>
        </p:nvSpPr>
        <p:spPr>
          <a:xfrm>
            <a:off x="1322339" y="3939997"/>
            <a:ext cx="8560570" cy="1096899"/>
          </a:xfrm>
        </p:spPr>
        <p:txBody>
          <a:bodyPr>
            <a:normAutofit fontScale="85000" lnSpcReduction="10000"/>
          </a:bodyPr>
          <a:lstStyle/>
          <a:p>
            <a:r>
              <a:rPr lang="en-US" sz="6000" dirty="0">
                <a:latin typeface="Arial" panose="020B0604020202020204" pitchFamily="34" charset="0"/>
                <a:cs typeface="Arial" panose="020B0604020202020204" pitchFamily="34" charset="0"/>
              </a:rPr>
              <a:t>Parent Information Evening</a:t>
            </a:r>
          </a:p>
        </p:txBody>
      </p:sp>
    </p:spTree>
    <p:extLst>
      <p:ext uri="{BB962C8B-B14F-4D97-AF65-F5344CB8AC3E}">
        <p14:creationId xmlns:p14="http://schemas.microsoft.com/office/powerpoint/2010/main" val="1121969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a:latin typeface="Arial" panose="020B0604020202020204" pitchFamily="34" charset="0"/>
                <a:cs typeface="Arial" panose="020B0604020202020204" pitchFamily="34" charset="0"/>
              </a:rPr>
              <a:t>Any Questions?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41589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45" y="397164"/>
            <a:ext cx="11215255" cy="1320800"/>
          </a:xfrm>
        </p:spPr>
        <p:txBody>
          <a:bodyPr/>
          <a:lstStyle/>
          <a:p>
            <a:r>
              <a:rPr lang="en-US" dirty="0">
                <a:latin typeface="Arial" panose="020B0604020202020204" pitchFamily="34" charset="0"/>
                <a:cs typeface="Arial" panose="020B0604020202020204" pitchFamily="34" charset="0"/>
              </a:rPr>
              <a:t>Please now move to each of the Pastoral Care Rooms</a:t>
            </a:r>
          </a:p>
        </p:txBody>
      </p:sp>
      <p:sp>
        <p:nvSpPr>
          <p:cNvPr id="3" name="Content Placeholder 2"/>
          <p:cNvSpPr>
            <a:spLocks noGrp="1"/>
          </p:cNvSpPr>
          <p:nvPr>
            <p:ph idx="1"/>
          </p:nvPr>
        </p:nvSpPr>
        <p:spPr>
          <a:xfrm>
            <a:off x="302491" y="1057563"/>
            <a:ext cx="10515600" cy="5712691"/>
          </a:xfrm>
        </p:spPr>
        <p:txBody>
          <a:bodyPr>
            <a:noAutofit/>
          </a:bodyPr>
          <a:lstStyle/>
          <a:p>
            <a:r>
              <a:rPr lang="en-US" sz="3200" dirty="0">
                <a:latin typeface="Arial" panose="020B0604020202020204" pitchFamily="34" charset="0"/>
                <a:cs typeface="Arial" panose="020B0604020202020204" pitchFamily="34" charset="0"/>
              </a:rPr>
              <a:t>9A Mrs Glenda Morris 	SHD 005</a:t>
            </a:r>
          </a:p>
          <a:p>
            <a:r>
              <a:rPr lang="en-US" sz="3200" dirty="0">
                <a:latin typeface="Arial" panose="020B0604020202020204" pitchFamily="34" charset="0"/>
                <a:cs typeface="Arial" panose="020B0604020202020204" pitchFamily="34" charset="0"/>
              </a:rPr>
              <a:t>9B Mr John Hearn 	SHD 006</a:t>
            </a:r>
          </a:p>
          <a:p>
            <a:r>
              <a:rPr lang="en-US" sz="3200" dirty="0">
                <a:latin typeface="Arial" panose="020B0604020202020204" pitchFamily="34" charset="0"/>
                <a:cs typeface="Arial" panose="020B0604020202020204" pitchFamily="34" charset="0"/>
              </a:rPr>
              <a:t>9C </a:t>
            </a:r>
            <a:r>
              <a:rPr lang="en-US" sz="3200" dirty="0" err="1">
                <a:latin typeface="Arial" panose="020B0604020202020204" pitchFamily="34" charset="0"/>
                <a:cs typeface="Arial" panose="020B0604020202020204" pitchFamily="34" charset="0"/>
              </a:rPr>
              <a:t>Ms</a:t>
            </a:r>
            <a:r>
              <a:rPr lang="en-US" sz="3200" dirty="0">
                <a:latin typeface="Arial" panose="020B0604020202020204" pitchFamily="34" charset="0"/>
                <a:cs typeface="Arial" panose="020B0604020202020204" pitchFamily="34" charset="0"/>
              </a:rPr>
              <a:t> Bridie Laffey 	SHD 007</a:t>
            </a:r>
          </a:p>
          <a:p>
            <a:r>
              <a:rPr lang="en-US" sz="3200" dirty="0">
                <a:latin typeface="Arial" panose="020B0604020202020204" pitchFamily="34" charset="0"/>
                <a:cs typeface="Arial" panose="020B0604020202020204" pitchFamily="34" charset="0"/>
              </a:rPr>
              <a:t>9D Mr Pietro Angeli  SHD 008</a:t>
            </a:r>
          </a:p>
          <a:p>
            <a:r>
              <a:rPr lang="en-US" sz="3200" dirty="0">
                <a:latin typeface="Arial" panose="020B0604020202020204" pitchFamily="34" charset="0"/>
                <a:cs typeface="Arial" panose="020B0604020202020204" pitchFamily="34" charset="0"/>
              </a:rPr>
              <a:t>9E Mrs Kristine Smardon SHD 009</a:t>
            </a:r>
          </a:p>
          <a:p>
            <a:r>
              <a:rPr lang="en-US" sz="3200" dirty="0">
                <a:latin typeface="Arial" panose="020B0604020202020204" pitchFamily="34" charset="0"/>
                <a:cs typeface="Arial" panose="020B0604020202020204" pitchFamily="34" charset="0"/>
              </a:rPr>
              <a:t>9F Mr Liam Davie 	SHD 105</a:t>
            </a:r>
          </a:p>
          <a:p>
            <a:r>
              <a:rPr lang="en-US" sz="3200" dirty="0">
                <a:latin typeface="Arial" panose="020B0604020202020204" pitchFamily="34" charset="0"/>
                <a:cs typeface="Arial" panose="020B0604020202020204" pitchFamily="34" charset="0"/>
              </a:rPr>
              <a:t>9G </a:t>
            </a:r>
            <a:r>
              <a:rPr lang="en-US" sz="3200" dirty="0" err="1">
                <a:latin typeface="Arial" panose="020B0604020202020204" pitchFamily="34" charset="0"/>
                <a:cs typeface="Arial" panose="020B0604020202020204" pitchFamily="34" charset="0"/>
              </a:rPr>
              <a:t>Ms</a:t>
            </a:r>
            <a:r>
              <a:rPr lang="en-US" sz="3200" dirty="0">
                <a:latin typeface="Arial" panose="020B0604020202020204" pitchFamily="34" charset="0"/>
                <a:cs typeface="Arial" panose="020B0604020202020204" pitchFamily="34" charset="0"/>
              </a:rPr>
              <a:t> Louise Macquire SHD 106</a:t>
            </a:r>
          </a:p>
          <a:p>
            <a:r>
              <a:rPr lang="en-US" sz="3200" dirty="0">
                <a:latin typeface="Arial" panose="020B0604020202020204" pitchFamily="34" charset="0"/>
                <a:cs typeface="Arial" panose="020B0604020202020204" pitchFamily="34" charset="0"/>
              </a:rPr>
              <a:t>9H Mr Michael Weadon SHD 107</a:t>
            </a:r>
          </a:p>
          <a:p>
            <a:r>
              <a:rPr lang="en-US" sz="3200" dirty="0">
                <a:latin typeface="Arial" panose="020B0604020202020204" pitchFamily="34" charset="0"/>
                <a:cs typeface="Arial" panose="020B0604020202020204" pitchFamily="34" charset="0"/>
              </a:rPr>
              <a:t>9I Mrs Rachel Zuidland SHD 108</a:t>
            </a:r>
          </a:p>
        </p:txBody>
      </p:sp>
    </p:spTree>
    <p:extLst>
      <p:ext uri="{BB962C8B-B14F-4D97-AF65-F5344CB8AC3E}">
        <p14:creationId xmlns:p14="http://schemas.microsoft.com/office/powerpoint/2010/main" val="2676898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D75E9-3ED1-4C9D-A3E0-9C2DF998D6DB}"/>
              </a:ext>
            </a:extLst>
          </p:cNvPr>
          <p:cNvSpPr>
            <a:spLocks noGrp="1"/>
          </p:cNvSpPr>
          <p:nvPr>
            <p:ph type="title"/>
          </p:nvPr>
        </p:nvSpPr>
        <p:spPr>
          <a:xfrm>
            <a:off x="591609" y="1847850"/>
            <a:ext cx="8596668" cy="1320800"/>
          </a:xfrm>
        </p:spPr>
        <p:txBody>
          <a:bodyPr>
            <a:noAutofit/>
          </a:bodyPr>
          <a:lstStyle/>
          <a:p>
            <a:pPr algn="ctr"/>
            <a:r>
              <a:rPr lang="en-AU" sz="4800" dirty="0"/>
              <a:t>Prayer and Acknowledgement of Country</a:t>
            </a:r>
            <a:br>
              <a:rPr lang="en-AU" sz="4800" dirty="0"/>
            </a:br>
            <a:br>
              <a:rPr lang="en-AU" sz="4800" dirty="0"/>
            </a:br>
            <a:r>
              <a:rPr lang="en-AU" sz="4800" dirty="0">
                <a:solidFill>
                  <a:schemeClr val="tx1"/>
                </a:solidFill>
              </a:rPr>
              <a:t>Mr Michael Busscher</a:t>
            </a:r>
            <a:br>
              <a:rPr lang="en-AU" sz="4800" dirty="0">
                <a:solidFill>
                  <a:schemeClr val="tx1"/>
                </a:solidFill>
              </a:rPr>
            </a:br>
            <a:r>
              <a:rPr lang="en-AU" sz="4800" dirty="0">
                <a:solidFill>
                  <a:schemeClr val="tx1"/>
                </a:solidFill>
              </a:rPr>
              <a:t>Director of Middle School</a:t>
            </a:r>
          </a:p>
        </p:txBody>
      </p:sp>
      <p:sp>
        <p:nvSpPr>
          <p:cNvPr id="3" name="Content Placeholder 2">
            <a:extLst>
              <a:ext uri="{FF2B5EF4-FFF2-40B4-BE49-F238E27FC236}">
                <a16:creationId xmlns:a16="http://schemas.microsoft.com/office/drawing/2014/main" id="{173A1D5B-C017-4D88-8B7E-7C4D188A5494}"/>
              </a:ext>
            </a:extLst>
          </p:cNvPr>
          <p:cNvSpPr>
            <a:spLocks noGrp="1"/>
          </p:cNvSpPr>
          <p:nvPr>
            <p:ph idx="1"/>
          </p:nvPr>
        </p:nvSpPr>
        <p:spPr>
          <a:xfrm>
            <a:off x="677334" y="4720562"/>
            <a:ext cx="8596668" cy="1320800"/>
          </a:xfrm>
        </p:spPr>
        <p:txBody>
          <a:bodyPr/>
          <a:lstStyle/>
          <a:p>
            <a:endParaRPr lang="en-AU" dirty="0"/>
          </a:p>
        </p:txBody>
      </p:sp>
    </p:spTree>
    <p:extLst>
      <p:ext uri="{BB962C8B-B14F-4D97-AF65-F5344CB8AC3E}">
        <p14:creationId xmlns:p14="http://schemas.microsoft.com/office/powerpoint/2010/main" val="3161541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2315D-53C3-4349-B37C-7DD5D488DF72}"/>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05A5D126-CA94-40DC-BF89-7761A0C49A17}"/>
              </a:ext>
            </a:extLst>
          </p:cNvPr>
          <p:cNvSpPr>
            <a:spLocks noGrp="1"/>
          </p:cNvSpPr>
          <p:nvPr>
            <p:ph idx="1"/>
          </p:nvPr>
        </p:nvSpPr>
        <p:spPr>
          <a:xfrm>
            <a:off x="76201" y="-133350"/>
            <a:ext cx="9515474" cy="6762749"/>
          </a:xfrm>
        </p:spPr>
        <p:txBody>
          <a:bodyPr>
            <a:normAutofit/>
          </a:bodyPr>
          <a:lstStyle/>
          <a:p>
            <a:endParaRPr lang="en-AU" i="1" dirty="0"/>
          </a:p>
          <a:p>
            <a:r>
              <a:rPr lang="en-AU" sz="2400" dirty="0"/>
              <a:t>In the name of the Father and of the Son and of the Holy Spirit. </a:t>
            </a:r>
          </a:p>
          <a:p>
            <a:r>
              <a:rPr lang="en-AU" sz="2400" dirty="0"/>
              <a:t>Gracious God, Your Son taught us to know you as Father. May your Holy Spirit guide and support all who teach and learn here. Enable us together to discover and share the wonders of your creation, show us how to inspire and to enthuse a love of Learning, and demonstrate in our very being an atmosphere of peace and harmony that helps us all to live out the good news we proclaim. Amen</a:t>
            </a:r>
          </a:p>
          <a:p>
            <a:pPr marL="0" indent="0">
              <a:buNone/>
            </a:pPr>
            <a:endParaRPr lang="en-AU" sz="2400" i="1" dirty="0"/>
          </a:p>
          <a:p>
            <a:r>
              <a:rPr lang="en-AU" sz="2400" i="1" dirty="0"/>
              <a:t>I would like to begin by acknowledging the traditional custodians of the land on which we meet today. We stand on the land of the Wathaurong people and I wish to pay respect to their Elders past and present. I recognise and embrace the role we play in supporting emerging leaders from all Aboriginal and Torres Strait Islander nations.</a:t>
            </a:r>
            <a:endParaRPr lang="en-AU" sz="2400" dirty="0"/>
          </a:p>
          <a:p>
            <a:endParaRPr lang="en-AU" dirty="0"/>
          </a:p>
        </p:txBody>
      </p:sp>
    </p:spTree>
    <p:extLst>
      <p:ext uri="{BB962C8B-B14F-4D97-AF65-F5344CB8AC3E}">
        <p14:creationId xmlns:p14="http://schemas.microsoft.com/office/powerpoint/2010/main" val="3245724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153C5-E2CF-42B4-8AAC-FB74823AFBEB}"/>
              </a:ext>
            </a:extLst>
          </p:cNvPr>
          <p:cNvSpPr>
            <a:spLocks noGrp="1"/>
          </p:cNvSpPr>
          <p:nvPr>
            <p:ph type="title"/>
          </p:nvPr>
        </p:nvSpPr>
        <p:spPr>
          <a:xfrm>
            <a:off x="667809" y="1524000"/>
            <a:ext cx="8596668" cy="1320800"/>
          </a:xfrm>
        </p:spPr>
        <p:txBody>
          <a:bodyPr>
            <a:noAutofit/>
          </a:bodyPr>
          <a:lstStyle/>
          <a:p>
            <a:pPr algn="ctr"/>
            <a:r>
              <a:rPr lang="en-AU" sz="4800" dirty="0"/>
              <a:t>Principal’s Welcome Address</a:t>
            </a:r>
            <a:br>
              <a:rPr lang="en-AU" sz="4800" dirty="0"/>
            </a:br>
            <a:br>
              <a:rPr lang="en-AU" sz="4800" dirty="0"/>
            </a:br>
            <a:br>
              <a:rPr lang="en-AU" sz="4800" dirty="0"/>
            </a:br>
            <a:r>
              <a:rPr lang="en-AU" sz="6000" dirty="0">
                <a:solidFill>
                  <a:schemeClr val="tx1"/>
                </a:solidFill>
              </a:rPr>
              <a:t>Mr Steven O’Connor</a:t>
            </a:r>
            <a:br>
              <a:rPr lang="en-AU" sz="5400" dirty="0">
                <a:solidFill>
                  <a:schemeClr val="tx1"/>
                </a:solidFill>
              </a:rPr>
            </a:br>
            <a:endParaRPr lang="en-AU" sz="5400" dirty="0">
              <a:solidFill>
                <a:schemeClr val="tx1"/>
              </a:solidFill>
            </a:endParaRPr>
          </a:p>
        </p:txBody>
      </p:sp>
    </p:spTree>
    <p:extLst>
      <p:ext uri="{BB962C8B-B14F-4D97-AF65-F5344CB8AC3E}">
        <p14:creationId xmlns:p14="http://schemas.microsoft.com/office/powerpoint/2010/main" val="1097073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284" y="152400"/>
            <a:ext cx="8596668" cy="1320800"/>
          </a:xfrm>
        </p:spPr>
        <p:txBody>
          <a:bodyPr/>
          <a:lstStyle/>
          <a:p>
            <a:r>
              <a:rPr lang="en-US" dirty="0">
                <a:latin typeface="Arial" panose="020B0604020202020204" pitchFamily="34" charset="0"/>
                <a:cs typeface="Arial" panose="020B0604020202020204" pitchFamily="34" charset="0"/>
              </a:rPr>
              <a:t>Why are we doing Community Service ?</a:t>
            </a:r>
          </a:p>
        </p:txBody>
      </p:sp>
      <p:sp>
        <p:nvSpPr>
          <p:cNvPr id="3" name="Content Placeholder 2"/>
          <p:cNvSpPr>
            <a:spLocks noGrp="1"/>
          </p:cNvSpPr>
          <p:nvPr>
            <p:ph idx="1"/>
          </p:nvPr>
        </p:nvSpPr>
        <p:spPr>
          <a:xfrm>
            <a:off x="50800" y="733714"/>
            <a:ext cx="12090400" cy="6124286"/>
          </a:xfrm>
        </p:spPr>
        <p:txBody>
          <a:bodyPr>
            <a:noAutofit/>
          </a:bodyPr>
          <a:lstStyle/>
          <a:p>
            <a:pPr marL="0" indent="0">
              <a:buNone/>
            </a:pPr>
            <a:r>
              <a:rPr lang="en-US" sz="3200" b="1" dirty="0">
                <a:latin typeface="Arial" panose="020B0604020202020204" pitchFamily="34" charset="0"/>
                <a:cs typeface="Arial" panose="020B0604020202020204" pitchFamily="34" charset="0"/>
              </a:rPr>
              <a:t>Personal Development Benefits</a:t>
            </a:r>
            <a:endParaRPr lang="en-US" sz="3200" dirty="0">
              <a:latin typeface="Arial" panose="020B0604020202020204" pitchFamily="34" charset="0"/>
              <a:cs typeface="Arial" panose="020B0604020202020204" pitchFamily="34" charset="0"/>
            </a:endParaRPr>
          </a:p>
          <a:p>
            <a:r>
              <a:rPr lang="en-US" sz="2700" dirty="0">
                <a:latin typeface="Arial" panose="020B0604020202020204" pitchFamily="34" charset="0"/>
                <a:cs typeface="Arial" panose="020B0604020202020204" pitchFamily="34" charset="0"/>
              </a:rPr>
              <a:t>One of the big ways that students will benefit from the Middle School Community Service Program is through their own </a:t>
            </a:r>
            <a:r>
              <a:rPr lang="en-US" sz="2700" b="1" dirty="0">
                <a:latin typeface="Arial" panose="020B0604020202020204" pitchFamily="34" charset="0"/>
                <a:cs typeface="Arial" panose="020B0604020202020204" pitchFamily="34" charset="0"/>
              </a:rPr>
              <a:t>personal development. </a:t>
            </a:r>
            <a:r>
              <a:rPr lang="en-US" sz="2700" dirty="0">
                <a:latin typeface="Arial" panose="020B0604020202020204" pitchFamily="34" charset="0"/>
                <a:cs typeface="Arial" panose="020B0604020202020204" pitchFamily="34" charset="0"/>
              </a:rPr>
              <a:t>This happens in a number of ways:</a:t>
            </a:r>
          </a:p>
          <a:p>
            <a:pPr lvl="0"/>
            <a:r>
              <a:rPr lang="en-US" sz="2700" b="1" dirty="0">
                <a:latin typeface="Arial" panose="020B0604020202020204" pitchFamily="34" charset="0"/>
                <a:cs typeface="Arial" panose="020B0604020202020204" pitchFamily="34" charset="0"/>
              </a:rPr>
              <a:t>Psychological benefits</a:t>
            </a:r>
            <a:r>
              <a:rPr lang="en-US" sz="2700" dirty="0">
                <a:latin typeface="Arial" panose="020B0604020202020204" pitchFamily="34" charset="0"/>
                <a:cs typeface="Arial" panose="020B0604020202020204" pitchFamily="34" charset="0"/>
              </a:rPr>
              <a:t>: Community service increases overall life satisfaction and helps you feel good about yourself because you are helping others. It can also help to decreases stress and further mental health.</a:t>
            </a:r>
          </a:p>
          <a:p>
            <a:pPr lvl="0"/>
            <a:r>
              <a:rPr lang="en-US" sz="2700" b="1" dirty="0">
                <a:latin typeface="Arial" panose="020B0604020202020204" pitchFamily="34" charset="0"/>
                <a:cs typeface="Arial" panose="020B0604020202020204" pitchFamily="34" charset="0"/>
              </a:rPr>
              <a:t>Social benefits</a:t>
            </a:r>
            <a:r>
              <a:rPr lang="en-US" sz="2700" dirty="0">
                <a:latin typeface="Arial" panose="020B0604020202020204" pitchFamily="34" charset="0"/>
                <a:cs typeface="Arial" panose="020B0604020202020204" pitchFamily="34" charset="0"/>
              </a:rPr>
              <a:t>: Community service engages students with the community, creates special bonds with the population being served, and increases social awareness and responsibility.</a:t>
            </a:r>
          </a:p>
          <a:p>
            <a:r>
              <a:rPr lang="en-US" sz="2700" b="1" dirty="0">
                <a:latin typeface="Arial" panose="020B0604020202020204" pitchFamily="34" charset="0"/>
                <a:cs typeface="Arial" panose="020B0604020202020204" pitchFamily="34" charset="0"/>
              </a:rPr>
              <a:t>Cognitive benefits</a:t>
            </a:r>
            <a:r>
              <a:rPr lang="en-US" sz="2700" dirty="0">
                <a:latin typeface="Arial" panose="020B0604020202020204" pitchFamily="34" charset="0"/>
                <a:cs typeface="Arial" panose="020B0604020202020204" pitchFamily="34" charset="0"/>
              </a:rPr>
              <a:t>: Community service helps students enhance their personal knowledge, grow from new experiences, and develop better interpersonal communication skills.</a:t>
            </a:r>
          </a:p>
        </p:txBody>
      </p:sp>
    </p:spTree>
    <p:extLst>
      <p:ext uri="{BB962C8B-B14F-4D97-AF65-F5344CB8AC3E}">
        <p14:creationId xmlns:p14="http://schemas.microsoft.com/office/powerpoint/2010/main" val="3072175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964" y="365124"/>
            <a:ext cx="11841018" cy="6395893"/>
          </a:xfrm>
        </p:spPr>
        <p:txBody>
          <a:bodyPr>
            <a:normAutofit/>
          </a:bodyPr>
          <a:lstStyle/>
          <a:p>
            <a:pPr marL="0" indent="0">
              <a:buNone/>
            </a:pPr>
            <a:r>
              <a:rPr lang="en-US" sz="3200" b="1" dirty="0">
                <a:latin typeface="Arial" panose="020B0604020202020204" pitchFamily="34" charset="0"/>
                <a:cs typeface="Arial" panose="020B0604020202020204" pitchFamily="34" charset="0"/>
              </a:rPr>
              <a:t>Community Benefits</a:t>
            </a:r>
          </a:p>
          <a:p>
            <a:r>
              <a:rPr lang="en-US" sz="2700" dirty="0">
                <a:latin typeface="Arial" panose="020B0604020202020204" pitchFamily="34" charset="0"/>
                <a:cs typeface="Arial" panose="020B0604020202020204" pitchFamily="34" charset="0"/>
              </a:rPr>
              <a:t>The Middle School Community Service Program will allow students to become directly involved in their community. Quite possibly, some students don’t realise how important volunteers are to the country and to many organisations. We need our students to understand that community service is a vital investment in our community and the people who live in it.</a:t>
            </a:r>
          </a:p>
          <a:p>
            <a:r>
              <a:rPr lang="en-US" sz="2700" dirty="0">
                <a:latin typeface="Arial" panose="020B0604020202020204" pitchFamily="34" charset="0"/>
                <a:cs typeface="Arial" panose="020B0604020202020204" pitchFamily="34" charset="0"/>
              </a:rPr>
              <a:t>Our Middle School students, whilst conducting community service will be provided with the opportunity to try different kinds of work and work environments that they otherwise would likely not be exposed to at such a young age. </a:t>
            </a:r>
          </a:p>
          <a:p>
            <a:r>
              <a:rPr lang="en-US" sz="2700" dirty="0">
                <a:latin typeface="Arial" panose="020B0604020202020204" pitchFamily="34" charset="0"/>
                <a:cs typeface="Arial" panose="020B0604020202020204" pitchFamily="34" charset="0"/>
              </a:rPr>
              <a:t>The experiences that they gain will also </a:t>
            </a:r>
            <a:r>
              <a:rPr lang="en-US" sz="2700" b="1" dirty="0">
                <a:latin typeface="Arial" panose="020B0604020202020204" pitchFamily="34" charset="0"/>
                <a:cs typeface="Arial" panose="020B0604020202020204" pitchFamily="34" charset="0"/>
              </a:rPr>
              <a:t>further their resume. </a:t>
            </a:r>
            <a:r>
              <a:rPr lang="en-US" sz="2700" dirty="0">
                <a:latin typeface="Arial" panose="020B0604020202020204" pitchFamily="34" charset="0"/>
                <a:cs typeface="Arial" panose="020B0604020202020204" pitchFamily="34" charset="0"/>
              </a:rPr>
              <a:t>A lot of the personal development benefits such as leadership skills and the ability to collaborate with a team, are things that translate well to many future jobs and workplaces. </a:t>
            </a:r>
          </a:p>
        </p:txBody>
      </p:sp>
    </p:spTree>
    <p:extLst>
      <p:ext uri="{BB962C8B-B14F-4D97-AF65-F5344CB8AC3E}">
        <p14:creationId xmlns:p14="http://schemas.microsoft.com/office/powerpoint/2010/main" val="2517901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0364" y="808470"/>
            <a:ext cx="10753436" cy="6368184"/>
          </a:xfrm>
        </p:spPr>
        <p:txBody>
          <a:bodyPr/>
          <a:lstStyle/>
          <a:p>
            <a:r>
              <a:rPr lang="en-US" sz="3200" dirty="0">
                <a:latin typeface="Arial" panose="020B0604020202020204" pitchFamily="34" charset="0"/>
                <a:cs typeface="Arial" panose="020B0604020202020204" pitchFamily="34" charset="0"/>
              </a:rPr>
              <a:t>While completing community service projects, students develop real-world skills that will help them succeed in the Middle School and beyond</a:t>
            </a:r>
            <a:r>
              <a:rPr lang="en-US" sz="3200" b="1" dirty="0">
                <a:latin typeface="Arial" panose="020B0604020202020204" pitchFamily="34" charset="0"/>
                <a:cs typeface="Arial" panose="020B0604020202020204" pitchFamily="34" charset="0"/>
              </a:rPr>
              <a:t>.</a:t>
            </a:r>
            <a:r>
              <a:rPr lang="en-US" sz="3200" dirty="0">
                <a:latin typeface="Arial" panose="020B0604020202020204" pitchFamily="34" charset="0"/>
                <a:cs typeface="Arial" panose="020B0604020202020204" pitchFamily="34" charset="0"/>
              </a:rPr>
              <a:t> Our students will get the opportunity to develop skills in the following areas:</a:t>
            </a:r>
          </a:p>
          <a:p>
            <a:pPr lvl="0"/>
            <a:r>
              <a:rPr lang="en-US" sz="3200" dirty="0">
                <a:latin typeface="Arial" panose="020B0604020202020204" pitchFamily="34" charset="0"/>
                <a:cs typeface="Arial" panose="020B0604020202020204" pitchFamily="34" charset="0"/>
              </a:rPr>
              <a:t>Leadership</a:t>
            </a:r>
          </a:p>
          <a:p>
            <a:pPr lvl="0"/>
            <a:r>
              <a:rPr lang="en-US" sz="3200" dirty="0">
                <a:latin typeface="Arial" panose="020B0604020202020204" pitchFamily="34" charset="0"/>
                <a:cs typeface="Arial" panose="020B0604020202020204" pitchFamily="34" charset="0"/>
              </a:rPr>
              <a:t>Problem-solving</a:t>
            </a:r>
          </a:p>
          <a:p>
            <a:pPr lvl="0"/>
            <a:r>
              <a:rPr lang="en-US" sz="3200" dirty="0">
                <a:latin typeface="Arial" panose="020B0604020202020204" pitchFamily="34" charset="0"/>
                <a:cs typeface="Arial" panose="020B0604020202020204" pitchFamily="34" charset="0"/>
              </a:rPr>
              <a:t>Collaboration with others</a:t>
            </a:r>
          </a:p>
          <a:p>
            <a:pPr lvl="0"/>
            <a:r>
              <a:rPr lang="en-US" sz="3200" dirty="0">
                <a:latin typeface="Arial" panose="020B0604020202020204" pitchFamily="34" charset="0"/>
                <a:cs typeface="Arial" panose="020B0604020202020204" pitchFamily="34" charset="0"/>
              </a:rPr>
              <a:t>Time management</a:t>
            </a:r>
          </a:p>
          <a:p>
            <a:pPr lvl="0"/>
            <a:r>
              <a:rPr lang="en-US" sz="3200" dirty="0">
                <a:latin typeface="Arial" panose="020B0604020202020204" pitchFamily="34" charset="0"/>
                <a:cs typeface="Arial" panose="020B0604020202020204" pitchFamily="34" charset="0"/>
              </a:rPr>
              <a:t>Communication</a:t>
            </a:r>
          </a:p>
          <a:p>
            <a:endParaRPr lang="en-US" dirty="0"/>
          </a:p>
        </p:txBody>
      </p:sp>
    </p:spTree>
    <p:extLst>
      <p:ext uri="{BB962C8B-B14F-4D97-AF65-F5344CB8AC3E}">
        <p14:creationId xmlns:p14="http://schemas.microsoft.com/office/powerpoint/2010/main" val="3374083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38545" y="221673"/>
            <a:ext cx="11289145" cy="7079671"/>
          </a:xfrm>
        </p:spPr>
        <p:txBody>
          <a:bodyPr>
            <a:normAutofit/>
          </a:bodyPr>
          <a:lstStyle/>
          <a:p>
            <a:r>
              <a:rPr lang="en-US" sz="2400" dirty="0">
                <a:latin typeface="Arial" panose="020B0604020202020204" pitchFamily="34" charset="0"/>
                <a:cs typeface="Arial" panose="020B0604020202020204" pitchFamily="34" charset="0"/>
              </a:rPr>
              <a:t>Students in Pastoral Care Groups 9C, 9D, 9H and 9I will have their Community Service placement on a Tuesday afternoon, whilst students in Pastoral Care Groups 9A, 9B, 9E, 9F and 9G will have their Community Service placement on a Wednesday afternoon in the alternating week. </a:t>
            </a:r>
          </a:p>
          <a:p>
            <a:r>
              <a:rPr lang="en-US" sz="2400" dirty="0">
                <a:latin typeface="Arial" panose="020B0604020202020204" pitchFamily="34" charset="0"/>
                <a:cs typeface="Arial" panose="020B0604020202020204" pitchFamily="34" charset="0"/>
              </a:rPr>
              <a:t>The Community Service Program will run from 1:45pm until 3:25pm.</a:t>
            </a:r>
          </a:p>
          <a:p>
            <a:r>
              <a:rPr lang="en-US" sz="2400" dirty="0">
                <a:latin typeface="Arial" panose="020B0604020202020204" pitchFamily="34" charset="0"/>
                <a:cs typeface="Arial" panose="020B0604020202020204" pitchFamily="34" charset="0"/>
              </a:rPr>
              <a:t>When your son is not completing his Community Service placement, he will be at school undergoing The Rite Journey Program with his Pastoral Care group.</a:t>
            </a:r>
          </a:p>
          <a:p>
            <a:r>
              <a:rPr lang="en-US" sz="2400" dirty="0">
                <a:latin typeface="Arial" panose="020B0604020202020204" pitchFamily="34" charset="0"/>
                <a:cs typeface="Arial" panose="020B0604020202020204" pitchFamily="34" charset="0"/>
              </a:rPr>
              <a:t>Community Service will begin on:</a:t>
            </a:r>
          </a:p>
          <a:p>
            <a:endParaRPr lang="en-US" sz="2400"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Your son’s Community Service placement will last for the entire Semester One and then change in Semester Two, just like his Year 9 Electives. </a:t>
            </a:r>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49931845"/>
              </p:ext>
            </p:extLst>
          </p:nvPr>
        </p:nvGraphicFramePr>
        <p:xfrm>
          <a:off x="2007043" y="3761508"/>
          <a:ext cx="5937250" cy="1563688"/>
        </p:xfrm>
        <a:graphic>
          <a:graphicData uri="http://schemas.openxmlformats.org/drawingml/2006/table">
            <a:tbl>
              <a:tblPr firstRow="1" firstCol="1" bandRow="1">
                <a:tableStyleId>{5C22544A-7EE6-4342-B048-85BDC9FD1C3A}</a:tableStyleId>
              </a:tblPr>
              <a:tblGrid>
                <a:gridCol w="2968625">
                  <a:extLst>
                    <a:ext uri="{9D8B030D-6E8A-4147-A177-3AD203B41FA5}">
                      <a16:colId xmlns:a16="http://schemas.microsoft.com/office/drawing/2014/main" val="2050003910"/>
                    </a:ext>
                  </a:extLst>
                </a:gridCol>
                <a:gridCol w="2968625">
                  <a:extLst>
                    <a:ext uri="{9D8B030D-6E8A-4147-A177-3AD203B41FA5}">
                      <a16:colId xmlns:a16="http://schemas.microsoft.com/office/drawing/2014/main" val="1653946108"/>
                    </a:ext>
                  </a:extLst>
                </a:gridCol>
              </a:tblGrid>
              <a:tr h="0">
                <a:tc>
                  <a:txBody>
                    <a:bodyPr/>
                    <a:lstStyle/>
                    <a:p>
                      <a:pPr algn="ctr">
                        <a:lnSpc>
                          <a:spcPct val="107000"/>
                        </a:lnSpc>
                        <a:spcAft>
                          <a:spcPts val="0"/>
                        </a:spcAft>
                      </a:pPr>
                      <a:r>
                        <a:rPr lang="en-US" sz="1400" dirty="0">
                          <a:effectLst/>
                        </a:rPr>
                        <a:t>Tuesday Pastoral Care Groups </a:t>
                      </a:r>
                    </a:p>
                    <a:p>
                      <a:pPr algn="ctr">
                        <a:lnSpc>
                          <a:spcPct val="107000"/>
                        </a:lnSpc>
                        <a:spcAft>
                          <a:spcPts val="0"/>
                        </a:spcAft>
                      </a:pPr>
                      <a:r>
                        <a:rPr lang="en-US" sz="1400" dirty="0">
                          <a:effectLst/>
                        </a:rPr>
                        <a:t>9C, 9D, 9H and 9I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dirty="0">
                          <a:effectLst/>
                        </a:rPr>
                        <a:t>Wednesday Pastoral Care Groups 9A, 9B, 9E, 9F and 9G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4291589"/>
                  </a:ext>
                </a:extLst>
              </a:tr>
              <a:tr h="0">
                <a:tc>
                  <a:txBody>
                    <a:bodyPr/>
                    <a:lstStyle/>
                    <a:p>
                      <a:pPr algn="ctr">
                        <a:lnSpc>
                          <a:spcPct val="107000"/>
                        </a:lnSpc>
                        <a:spcAft>
                          <a:spcPts val="0"/>
                        </a:spcAft>
                      </a:pPr>
                      <a:r>
                        <a:rPr lang="en-US" sz="1400" dirty="0">
                          <a:effectLst/>
                        </a:rPr>
                        <a:t>In-School Induction Tuesday February 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dirty="0">
                          <a:effectLst/>
                        </a:rPr>
                        <a:t>In-School Induction Wednesday February 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4450370"/>
                  </a:ext>
                </a:extLst>
              </a:tr>
              <a:tr h="0">
                <a:tc>
                  <a:txBody>
                    <a:bodyPr/>
                    <a:lstStyle/>
                    <a:p>
                      <a:pPr algn="ctr">
                        <a:lnSpc>
                          <a:spcPct val="107000"/>
                        </a:lnSpc>
                        <a:spcAft>
                          <a:spcPts val="0"/>
                        </a:spcAft>
                      </a:pPr>
                      <a:r>
                        <a:rPr lang="en-US" sz="1400" dirty="0">
                          <a:effectLst/>
                        </a:rPr>
                        <a:t>Begin Community Service Placement</a:t>
                      </a:r>
                      <a:endParaRPr lang="en-US" sz="1100" dirty="0">
                        <a:effectLst/>
                      </a:endParaRPr>
                    </a:p>
                    <a:p>
                      <a:pPr algn="ctr">
                        <a:lnSpc>
                          <a:spcPct val="107000"/>
                        </a:lnSpc>
                        <a:spcAft>
                          <a:spcPts val="0"/>
                        </a:spcAft>
                      </a:pPr>
                      <a:r>
                        <a:rPr lang="en-US" sz="1400" dirty="0">
                          <a:effectLst/>
                        </a:rPr>
                        <a:t>Tuesday February 23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dirty="0">
                          <a:effectLst/>
                        </a:rPr>
                        <a:t>Begin Community Service Placement</a:t>
                      </a:r>
                      <a:endParaRPr lang="en-US" sz="1100" dirty="0">
                        <a:effectLst/>
                      </a:endParaRPr>
                    </a:p>
                    <a:p>
                      <a:pPr algn="ctr">
                        <a:lnSpc>
                          <a:spcPct val="107000"/>
                        </a:lnSpc>
                        <a:spcAft>
                          <a:spcPts val="0"/>
                        </a:spcAft>
                      </a:pPr>
                      <a:r>
                        <a:rPr lang="en-US" sz="1400" dirty="0">
                          <a:effectLst/>
                        </a:rPr>
                        <a:t>Wednesday February 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9376237"/>
                  </a:ext>
                </a:extLst>
              </a:tr>
            </a:tbl>
          </a:graphicData>
        </a:graphic>
      </p:graphicFrame>
    </p:spTree>
    <p:extLst>
      <p:ext uri="{BB962C8B-B14F-4D97-AF65-F5344CB8AC3E}">
        <p14:creationId xmlns:p14="http://schemas.microsoft.com/office/powerpoint/2010/main" val="1370343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365124"/>
            <a:ext cx="11353800" cy="6492875"/>
          </a:xfrm>
        </p:spPr>
        <p:txBody>
          <a:bodyPr>
            <a:normAutofit lnSpcReduction="10000"/>
          </a:bodyPr>
          <a:lstStyle/>
          <a:p>
            <a:r>
              <a:rPr lang="en-US" sz="2400" dirty="0">
                <a:latin typeface="Arial" panose="020B0604020202020204" pitchFamily="34" charset="0"/>
                <a:cs typeface="Arial" panose="020B0604020202020204" pitchFamily="34" charset="0"/>
              </a:rPr>
              <a:t>Boys will be required to move to many different locations external to the College. Some are within easy walking distance or easily accessible via public transport and others will require College bus transportation for the boys to begin their placement in the afternoon, thus the College will provide its own transportation to some of the Community Service placements, so that your son can begin on time but; it will then become the responsibility of you and your son to make arrangements for him to make his own way home at the finishing time of 3:25pm, from his chosen location. </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Each week a teacher will visit your son at his Community Service placement. All boys will be required to carry a </a:t>
            </a:r>
            <a:r>
              <a:rPr lang="en-US" sz="2400" i="1" dirty="0">
                <a:latin typeface="Arial" panose="020B0604020202020204" pitchFamily="34" charset="0"/>
                <a:cs typeface="Arial" panose="020B0604020202020204" pitchFamily="34" charset="0"/>
              </a:rPr>
              <a:t>Community Service Passport </a:t>
            </a:r>
            <a:r>
              <a:rPr lang="en-US" sz="2400" dirty="0">
                <a:latin typeface="Arial" panose="020B0604020202020204" pitchFamily="34" charset="0"/>
                <a:cs typeface="Arial" panose="020B0604020202020204" pitchFamily="34" charset="0"/>
              </a:rPr>
              <a:t>and</a:t>
            </a:r>
            <a:r>
              <a:rPr lang="en-US" sz="2400" i="1" dirty="0">
                <a:latin typeface="Arial" panose="020B0604020202020204" pitchFamily="34" charset="0"/>
                <a:cs typeface="Arial" panose="020B0604020202020204" pitchFamily="34" charset="0"/>
              </a:rPr>
              <a:t> Reflection Journal</a:t>
            </a:r>
            <a:r>
              <a:rPr lang="en-US" sz="2400" dirty="0">
                <a:latin typeface="Arial" panose="020B0604020202020204" pitchFamily="34" charset="0"/>
                <a:cs typeface="Arial" panose="020B0604020202020204" pitchFamily="34" charset="0"/>
              </a:rPr>
              <a:t> with them at all times. This will be marked and signed-off by the visiting teacher as well as providing a fortnightly assessment task for the boys to reflect upon what they have undertaken whilst completing their Community Service placement. This will include your son’s medical contact details and the Parent/Student contract outlining all expectations. This is required to be signed by you.</a:t>
            </a:r>
          </a:p>
        </p:txBody>
      </p:sp>
    </p:spTree>
    <p:extLst>
      <p:ext uri="{BB962C8B-B14F-4D97-AF65-F5344CB8AC3E}">
        <p14:creationId xmlns:p14="http://schemas.microsoft.com/office/powerpoint/2010/main" val="215691486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A7A16027745E4EAE01A6A1B8D0510A" ma:contentTypeVersion="10" ma:contentTypeDescription="Create a new document." ma:contentTypeScope="" ma:versionID="54427dfa7e4fbcf96d58d428667d5e74">
  <xsd:schema xmlns:xsd="http://www.w3.org/2001/XMLSchema" xmlns:xs="http://www.w3.org/2001/XMLSchema" xmlns:p="http://schemas.microsoft.com/office/2006/metadata/properties" xmlns:ns2="b34da59b-b3b0-49be-a9ef-303ec4c8e2a0" targetNamespace="http://schemas.microsoft.com/office/2006/metadata/properties" ma:root="true" ma:fieldsID="95f1db60056ac1dc072df9d9d235dc1e" ns2:_="">
    <xsd:import namespace="b34da59b-b3b0-49be-a9ef-303ec4c8e2a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4da59b-b3b0-49be-a9ef-303ec4c8e2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F8DE034-2A9F-4633-9D41-6D9C046FC8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4da59b-b3b0-49be-a9ef-303ec4c8e2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53192CE-9696-4E5D-81BB-4A9023145185}">
  <ds:schemaRefs>
    <ds:schemaRef ds:uri="http://schemas.microsoft.com/sharepoint/v3/contenttype/forms"/>
  </ds:schemaRefs>
</ds:datastoreItem>
</file>

<file path=customXml/itemProps3.xml><?xml version="1.0" encoding="utf-8"?>
<ds:datastoreItem xmlns:ds="http://schemas.openxmlformats.org/officeDocument/2006/customXml" ds:itemID="{C38670A6-D9E2-44F6-BD13-BCC48A67777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Facet</Template>
  <TotalTime>137</TotalTime>
  <Words>945</Words>
  <Application>Microsoft Office PowerPoint</Application>
  <PresentationFormat>Widescreen</PresentationFormat>
  <Paragraphs>57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Trebuchet MS</vt:lpstr>
      <vt:lpstr>Wingdings 3</vt:lpstr>
      <vt:lpstr>Facet</vt:lpstr>
      <vt:lpstr>Middle School  </vt:lpstr>
      <vt:lpstr>Prayer and Acknowledgement of Country  Mr Michael Busscher Director of Middle School</vt:lpstr>
      <vt:lpstr>PowerPoint Presentation</vt:lpstr>
      <vt:lpstr>Principal’s Welcome Address   Mr Steven O’Connor </vt:lpstr>
      <vt:lpstr>Why are we doing Community Service ?</vt:lpstr>
      <vt:lpstr>PowerPoint Presentation</vt:lpstr>
      <vt:lpstr>PowerPoint Presentation</vt:lpstr>
      <vt:lpstr>PowerPoint Presentation</vt:lpstr>
      <vt:lpstr>PowerPoint Presentation</vt:lpstr>
      <vt:lpstr>Any Questions?</vt:lpstr>
      <vt:lpstr>Please now move to each of the Pastoral Care Rooms</vt:lpstr>
    </vt:vector>
  </TitlesOfParts>
  <Company>VMS-AV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Middle School</dc:title>
  <dc:creator>Michael Busscher</dc:creator>
  <cp:lastModifiedBy>Paul Nolan</cp:lastModifiedBy>
  <cp:revision>20</cp:revision>
  <dcterms:created xsi:type="dcterms:W3CDTF">2018-01-25T05:16:09Z</dcterms:created>
  <dcterms:modified xsi:type="dcterms:W3CDTF">2021-02-01T02:46:56Z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0x01010000A7A16027745E4EAE01A6A1B8D0510A</vt:lpwstr>
  </property>
</Properties>
</file>